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9" r:id="rId4"/>
    <p:sldId id="260" r:id="rId5"/>
    <p:sldId id="261" r:id="rId6"/>
    <p:sldId id="262" r:id="rId7"/>
    <p:sldId id="263" r:id="rId8"/>
    <p:sldId id="265" r:id="rId9"/>
    <p:sldId id="269" r:id="rId10"/>
    <p:sldId id="268" r:id="rId11"/>
    <p:sldId id="258" r:id="rId12"/>
    <p:sldId id="267" r:id="rId1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202"/>
    <a:srgbClr val="FDFFFC"/>
    <a:srgbClr val="016FBB"/>
    <a:srgbClr val="FFFEF2"/>
    <a:srgbClr val="FFFD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27"/>
    <p:restoredTop sz="93537"/>
  </p:normalViewPr>
  <p:slideViewPr>
    <p:cSldViewPr snapToGrid="0">
      <p:cViewPr varScale="1">
        <p:scale>
          <a:sx n="115" d="100"/>
          <a:sy n="115" d="100"/>
        </p:scale>
        <p:origin x="71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svg"/></Relationships>
</file>

<file path=ppt/diagrams/_rels/drawing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2_4#1">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0666E3-85FF-4E4F-8DBF-3404FA5928EA}" type="doc">
      <dgm:prSet loTypeId="urn:microsoft.com/office/officeart/2024/layout/MeetTheTeamCard#1" loCatId="process" qsTypeId="urn:microsoft.com/office/officeart/2005/8/quickstyle/simple4#1" qsCatId="simple" csTypeId="urn:microsoft.com/office/officeart/2005/8/colors/accent2_4#1" csCatId="accent2" phldr="1"/>
      <dgm:spPr/>
      <dgm:t>
        <a:bodyPr/>
        <a:lstStyle/>
        <a:p>
          <a:endParaRPr lang="it-IT"/>
        </a:p>
      </dgm:t>
    </dgm:pt>
    <dgm:pt modelId="{CBACAC1F-89AC-2A47-A9CB-F37391B9681E}">
      <dgm:prSet custT="1"/>
      <dgm:spPr/>
      <dgm:t>
        <a:bodyPr/>
        <a:lstStyle/>
        <a:p>
          <a:pPr>
            <a:defRPr b="1"/>
          </a:pPr>
          <a:r>
            <a:rPr lang="it-IT" sz="1800" dirty="0"/>
            <a:t>Cause Mediche</a:t>
          </a:r>
          <a:br>
            <a:rPr lang="it-IT" sz="1800" dirty="0"/>
          </a:br>
          <a:r>
            <a:rPr lang="it-IT" sz="1800" i="1" dirty="0" err="1"/>
            <a:t>Clavien</a:t>
          </a:r>
          <a:r>
            <a:rPr lang="it-IT" sz="1800" i="1" dirty="0"/>
            <a:t>-Dindo I-II</a:t>
          </a:r>
          <a:endParaRPr lang="it-IT" sz="1800" dirty="0"/>
        </a:p>
      </dgm:t>
    </dgm:pt>
    <dgm:pt modelId="{92BCCB4A-313B-934A-981F-48AAA8BA1F26}" type="parTrans" cxnId="{963431B2-5FAC-5E45-B5CB-5873C17826D5}">
      <dgm:prSet/>
      <dgm:spPr/>
      <dgm:t>
        <a:bodyPr/>
        <a:lstStyle/>
        <a:p>
          <a:endParaRPr lang="it-IT" sz="2400"/>
        </a:p>
      </dgm:t>
    </dgm:pt>
    <dgm:pt modelId="{2F2F4C96-7498-214E-8B05-C451F6FD2623}" type="sibTrans" cxnId="{963431B2-5FAC-5E45-B5CB-5873C17826D5}">
      <dgm:prSet/>
      <dgm:spPr/>
      <dgm:t>
        <a:bodyPr/>
        <a:lstStyle/>
        <a:p>
          <a:endParaRPr lang="it-IT" sz="2400"/>
        </a:p>
      </dgm:t>
    </dgm:pt>
    <dgm:pt modelId="{E7984D8F-6709-6C40-8EFD-E84404988440}">
      <dgm:prSet custT="1"/>
      <dgm:spPr/>
      <dgm:t>
        <a:bodyPr/>
        <a:lstStyle/>
        <a:p>
          <a:pPr>
            <a:defRPr b="1"/>
          </a:pPr>
          <a:r>
            <a:rPr lang="it-IT" sz="1800" dirty="0"/>
            <a:t>Cause Chirurgiche </a:t>
          </a:r>
          <a:br>
            <a:rPr lang="it-IT" sz="1800" dirty="0"/>
          </a:br>
          <a:r>
            <a:rPr lang="it-IT" sz="1800" i="1" dirty="0" err="1"/>
            <a:t>Clavien</a:t>
          </a:r>
          <a:r>
            <a:rPr lang="it-IT" sz="1800" i="1" dirty="0"/>
            <a:t>-Dindo &gt;II</a:t>
          </a:r>
        </a:p>
      </dgm:t>
    </dgm:pt>
    <dgm:pt modelId="{39AB6DBC-E382-C24D-8CED-DC284F865157}" type="parTrans" cxnId="{8385BF1B-83E0-EA47-A955-74F466151FEB}">
      <dgm:prSet/>
      <dgm:spPr/>
      <dgm:t>
        <a:bodyPr/>
        <a:lstStyle/>
        <a:p>
          <a:endParaRPr lang="it-IT" sz="2400"/>
        </a:p>
      </dgm:t>
    </dgm:pt>
    <dgm:pt modelId="{8B2DEC8D-A473-854D-A1B5-E0C2BFF35723}" type="sibTrans" cxnId="{8385BF1B-83E0-EA47-A955-74F466151FEB}">
      <dgm:prSet/>
      <dgm:spPr/>
      <dgm:t>
        <a:bodyPr/>
        <a:lstStyle/>
        <a:p>
          <a:endParaRPr lang="it-IT" sz="2400"/>
        </a:p>
      </dgm:t>
    </dgm:pt>
    <dgm:pt modelId="{3A162FCC-A866-D34E-BE00-0EA559593D15}" type="pres">
      <dgm:prSet presAssocID="{CD0666E3-85FF-4E4F-8DBF-3404FA5928EA}" presName="root" presStyleCnt="0">
        <dgm:presLayoutVars>
          <dgm:dir/>
          <dgm:resizeHandles val="exact"/>
        </dgm:presLayoutVars>
      </dgm:prSet>
      <dgm:spPr/>
    </dgm:pt>
    <dgm:pt modelId="{A8F8933C-1CE0-424A-931C-FD7CA6517A04}" type="pres">
      <dgm:prSet presAssocID="{CBACAC1F-89AC-2A47-A9CB-F37391B9681E}" presName="compNode" presStyleCnt="0"/>
      <dgm:spPr/>
    </dgm:pt>
    <dgm:pt modelId="{04C71A2D-50F1-334C-BD14-BCF10D338998}" type="pres">
      <dgm:prSet presAssocID="{CBACAC1F-89AC-2A47-A9CB-F37391B9681E}" presName="bgPill" presStyleLbl="solidFgAcc1" presStyleIdx="0" presStyleCnt="2"/>
      <dgm:spPr/>
    </dgm:pt>
    <dgm:pt modelId="{8121AB7B-86FC-064F-8AFC-A56CB0192AC1}" type="pres">
      <dgm:prSet presAssocID="{CBACAC1F-89AC-2A47-A9CB-F37391B9681E}" presName="photoCircle" presStyleLbl="fgImgPlace1" presStyleIdx="0" presStyleCnt="2"/>
      <dgm:spPr>
        <a:blipFill>
          <a:blip xmlns:r="http://schemas.openxmlformats.org/officeDocument/2006/relationships">
            <a:duotone>
              <a:prstClr val="black"/>
              <a:schemeClr val="accent3">
                <a:tint val="45000"/>
                <a:satMod val="400000"/>
              </a:schemeClr>
            </a:duotone>
            <a:extLs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tetoscopio contorno"/>
        </a:ext>
      </dgm:extLst>
    </dgm:pt>
    <dgm:pt modelId="{45DDB173-EB2A-914F-BFC9-18D50E9EAE38}" type="pres">
      <dgm:prSet presAssocID="{CBACAC1F-89AC-2A47-A9CB-F37391B9681E}" presName="nameText" presStyleLbl="revTx" presStyleIdx="0" presStyleCnt="4" custLinFactNeighborX="319" custLinFactNeighborY="41746">
        <dgm:presLayoutVars>
          <dgm:chMax val="1"/>
          <dgm:chPref val="1"/>
        </dgm:presLayoutVars>
      </dgm:prSet>
      <dgm:spPr/>
    </dgm:pt>
    <dgm:pt modelId="{F292D141-1BCE-ED4C-A882-9FDC33FEC574}" type="pres">
      <dgm:prSet presAssocID="{CBACAC1F-89AC-2A47-A9CB-F37391B9681E}" presName="roleText" presStyleLbl="revTx" presStyleIdx="1" presStyleCnt="4">
        <dgm:presLayoutVars>
          <dgm:chMax val="0"/>
        </dgm:presLayoutVars>
      </dgm:prSet>
      <dgm:spPr/>
    </dgm:pt>
    <dgm:pt modelId="{DCA3750B-2AD2-AB41-8F03-356AC8618527}" type="pres">
      <dgm:prSet presAssocID="{2F2F4C96-7498-214E-8B05-C451F6FD2623}" presName="sibTrans" presStyleCnt="0"/>
      <dgm:spPr/>
    </dgm:pt>
    <dgm:pt modelId="{247090E4-DD30-8341-87BF-E29CD7A2C733}" type="pres">
      <dgm:prSet presAssocID="{E7984D8F-6709-6C40-8EFD-E84404988440}" presName="compNode" presStyleCnt="0"/>
      <dgm:spPr/>
    </dgm:pt>
    <dgm:pt modelId="{BC4B4B91-D63A-4249-8C79-3ACF6D34D088}" type="pres">
      <dgm:prSet presAssocID="{E7984D8F-6709-6C40-8EFD-E84404988440}" presName="bgPill" presStyleLbl="solidFgAcc1" presStyleIdx="1" presStyleCnt="2"/>
      <dgm:spPr/>
    </dgm:pt>
    <dgm:pt modelId="{BCA6B5BD-889E-E648-8EEB-1B28AF0AAF37}" type="pres">
      <dgm:prSet presAssocID="{E7984D8F-6709-6C40-8EFD-E84404988440}" presName="photoCircle" presStyleLbl="fgImgPlace1" presStyleIdx="1" presStyleCnt="2"/>
      <dgm:spPr>
        <a:blipFill>
          <a:blip xmlns:r="http://schemas.openxmlformats.org/officeDocument/2006/relationships" r:embed="rId2"/>
          <a:srcRect/>
          <a:stretch>
            <a:fillRect t="-8000" b="-8000"/>
          </a:stretch>
        </a:blipFill>
      </dgm:spPr>
    </dgm:pt>
    <dgm:pt modelId="{C0285CF2-8146-4643-8EE4-5999BE183F7A}" type="pres">
      <dgm:prSet presAssocID="{E7984D8F-6709-6C40-8EFD-E84404988440}" presName="nameText" presStyleLbl="revTx" presStyleIdx="2" presStyleCnt="4" custLinFactNeighborX="319" custLinFactNeighborY="39053">
        <dgm:presLayoutVars>
          <dgm:chMax val="1"/>
          <dgm:chPref val="1"/>
        </dgm:presLayoutVars>
      </dgm:prSet>
      <dgm:spPr/>
    </dgm:pt>
    <dgm:pt modelId="{B026F77C-62A0-C649-960B-99C86927B49B}" type="pres">
      <dgm:prSet presAssocID="{E7984D8F-6709-6C40-8EFD-E84404988440}" presName="roleText" presStyleLbl="revTx" presStyleIdx="3" presStyleCnt="4">
        <dgm:presLayoutVars>
          <dgm:chMax val="0"/>
        </dgm:presLayoutVars>
      </dgm:prSet>
      <dgm:spPr/>
    </dgm:pt>
  </dgm:ptLst>
  <dgm:cxnLst>
    <dgm:cxn modelId="{0971C310-972D-1049-926A-75A7FE35FD30}" type="presOf" srcId="{E7984D8F-6709-6C40-8EFD-E84404988440}" destId="{C0285CF2-8146-4643-8EE4-5999BE183F7A}" srcOrd="0" destOrd="0" presId="urn:microsoft.com/office/officeart/2024/layout/MeetTheTeamCard#1"/>
    <dgm:cxn modelId="{8385BF1B-83E0-EA47-A955-74F466151FEB}" srcId="{CD0666E3-85FF-4E4F-8DBF-3404FA5928EA}" destId="{E7984D8F-6709-6C40-8EFD-E84404988440}" srcOrd="1" destOrd="0" parTransId="{39AB6DBC-E382-C24D-8CED-DC284F865157}" sibTransId="{8B2DEC8D-A473-854D-A1B5-E0C2BFF35723}"/>
    <dgm:cxn modelId="{F1C24367-6991-874B-B397-089965613515}" type="presOf" srcId="{CD0666E3-85FF-4E4F-8DBF-3404FA5928EA}" destId="{3A162FCC-A866-D34E-BE00-0EA559593D15}" srcOrd="0" destOrd="0" presId="urn:microsoft.com/office/officeart/2024/layout/MeetTheTeamCard#1"/>
    <dgm:cxn modelId="{3E2B0075-FA64-A84F-B30D-EBA805941B12}" type="presOf" srcId="{CBACAC1F-89AC-2A47-A9CB-F37391B9681E}" destId="{45DDB173-EB2A-914F-BFC9-18D50E9EAE38}" srcOrd="0" destOrd="0" presId="urn:microsoft.com/office/officeart/2024/layout/MeetTheTeamCard#1"/>
    <dgm:cxn modelId="{963431B2-5FAC-5E45-B5CB-5873C17826D5}" srcId="{CD0666E3-85FF-4E4F-8DBF-3404FA5928EA}" destId="{CBACAC1F-89AC-2A47-A9CB-F37391B9681E}" srcOrd="0" destOrd="0" parTransId="{92BCCB4A-313B-934A-981F-48AAA8BA1F26}" sibTransId="{2F2F4C96-7498-214E-8B05-C451F6FD2623}"/>
    <dgm:cxn modelId="{9C07E11B-0DDB-3E42-81D3-64B5200066E8}" type="presParOf" srcId="{3A162FCC-A866-D34E-BE00-0EA559593D15}" destId="{A8F8933C-1CE0-424A-931C-FD7CA6517A04}" srcOrd="0" destOrd="0" presId="urn:microsoft.com/office/officeart/2024/layout/MeetTheTeamCard#1"/>
    <dgm:cxn modelId="{C784A771-50A6-4B4B-8541-4AC4A7701EEB}" type="presParOf" srcId="{A8F8933C-1CE0-424A-931C-FD7CA6517A04}" destId="{04C71A2D-50F1-334C-BD14-BCF10D338998}" srcOrd="0" destOrd="0" presId="urn:microsoft.com/office/officeart/2024/layout/MeetTheTeamCard#1"/>
    <dgm:cxn modelId="{00F2C9F8-EEF9-2C43-9287-6D9235B4EF86}" type="presParOf" srcId="{A8F8933C-1CE0-424A-931C-FD7CA6517A04}" destId="{8121AB7B-86FC-064F-8AFC-A56CB0192AC1}" srcOrd="1" destOrd="0" presId="urn:microsoft.com/office/officeart/2024/layout/MeetTheTeamCard#1"/>
    <dgm:cxn modelId="{F19E1F9A-CCD6-1D48-B087-EFFA2453A092}" type="presParOf" srcId="{A8F8933C-1CE0-424A-931C-FD7CA6517A04}" destId="{45DDB173-EB2A-914F-BFC9-18D50E9EAE38}" srcOrd="2" destOrd="0" presId="urn:microsoft.com/office/officeart/2024/layout/MeetTheTeamCard#1"/>
    <dgm:cxn modelId="{3D9B09AA-8A2C-E046-BCF0-0E1A1FE01BE3}" type="presParOf" srcId="{A8F8933C-1CE0-424A-931C-FD7CA6517A04}" destId="{F292D141-1BCE-ED4C-A882-9FDC33FEC574}" srcOrd="3" destOrd="0" presId="urn:microsoft.com/office/officeart/2024/layout/MeetTheTeamCard#1"/>
    <dgm:cxn modelId="{CEA90501-95CA-6145-8496-E2BB08ABD96D}" type="presParOf" srcId="{3A162FCC-A866-D34E-BE00-0EA559593D15}" destId="{DCA3750B-2AD2-AB41-8F03-356AC8618527}" srcOrd="1" destOrd="0" presId="urn:microsoft.com/office/officeart/2024/layout/MeetTheTeamCard#1"/>
    <dgm:cxn modelId="{CBB4A224-F48C-E841-AAFA-5B7EB45CA786}" type="presParOf" srcId="{3A162FCC-A866-D34E-BE00-0EA559593D15}" destId="{247090E4-DD30-8341-87BF-E29CD7A2C733}" srcOrd="2" destOrd="0" presId="urn:microsoft.com/office/officeart/2024/layout/MeetTheTeamCard#1"/>
    <dgm:cxn modelId="{A856277E-65D4-1A44-8A87-A0727C9A43BC}" type="presParOf" srcId="{247090E4-DD30-8341-87BF-E29CD7A2C733}" destId="{BC4B4B91-D63A-4249-8C79-3ACF6D34D088}" srcOrd="0" destOrd="0" presId="urn:microsoft.com/office/officeart/2024/layout/MeetTheTeamCard#1"/>
    <dgm:cxn modelId="{1C74A17C-1F4A-FE47-A35C-83C23B6F883E}" type="presParOf" srcId="{247090E4-DD30-8341-87BF-E29CD7A2C733}" destId="{BCA6B5BD-889E-E648-8EEB-1B28AF0AAF37}" srcOrd="1" destOrd="0" presId="urn:microsoft.com/office/officeart/2024/layout/MeetTheTeamCard#1"/>
    <dgm:cxn modelId="{8CBCD528-6699-E345-A2B8-E7594EF62657}" type="presParOf" srcId="{247090E4-DD30-8341-87BF-E29CD7A2C733}" destId="{C0285CF2-8146-4643-8EE4-5999BE183F7A}" srcOrd="2" destOrd="0" presId="urn:microsoft.com/office/officeart/2024/layout/MeetTheTeamCard#1"/>
    <dgm:cxn modelId="{B9C4AE6C-D65E-3748-B7CF-9CA959EFE5D6}" type="presParOf" srcId="{247090E4-DD30-8341-87BF-E29CD7A2C733}" destId="{B026F77C-62A0-C649-960B-99C86927B49B}" srcOrd="3" destOrd="0" presId="urn:microsoft.com/office/officeart/2024/layout/MeetTheTeamCar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C71A2D-50F1-334C-BD14-BCF10D338998}">
      <dsp:nvSpPr>
        <dsp:cNvPr id="0" name=""/>
        <dsp:cNvSpPr/>
      </dsp:nvSpPr>
      <dsp:spPr>
        <a:xfrm>
          <a:off x="1408959" y="897075"/>
          <a:ext cx="3600000" cy="877916"/>
        </a:xfrm>
        <a:prstGeom prst="roundRect">
          <a:avLst>
            <a:gd name="adj" fmla="val 50000"/>
          </a:avLst>
        </a:prstGeom>
        <a:solidFill>
          <a:schemeClr val="lt1">
            <a:hueOff val="0"/>
            <a:satOff val="0"/>
            <a:lumOff val="0"/>
            <a:alphaOff val="0"/>
          </a:schemeClr>
        </a:solidFill>
        <a:ln w="12700" cap="flat" cmpd="sng" algn="ctr">
          <a:solidFill>
            <a:schemeClr val="accent2">
              <a:shade val="5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121AB7B-86FC-064F-8AFC-A56CB0192AC1}">
      <dsp:nvSpPr>
        <dsp:cNvPr id="0" name=""/>
        <dsp:cNvSpPr/>
      </dsp:nvSpPr>
      <dsp:spPr>
        <a:xfrm>
          <a:off x="1483582" y="971698"/>
          <a:ext cx="728670" cy="728670"/>
        </a:xfrm>
        <a:prstGeom prst="ellipse">
          <a:avLst/>
        </a:prstGeom>
        <a:blipFill>
          <a:blip xmlns:r="http://schemas.openxmlformats.org/officeDocument/2006/relationships">
            <a:duotone>
              <a:prstClr val="black"/>
              <a:schemeClr val="accent3">
                <a:tint val="45000"/>
                <a:satMod val="400000"/>
              </a:schemeClr>
            </a:duotone>
            <a:extLst>
              <a:ext uri="{96DAC541-7B7A-43D3-8B79-37D633B846F1}">
                <asvg:svgBlip xmlns:asvg="http://schemas.microsoft.com/office/drawing/2016/SVG/main" r:embed="rId1"/>
              </a:ext>
            </a:extLst>
          </a:blip>
          <a:stretch>
            <a:fillRect/>
          </a:stretch>
        </a:blipFill>
        <a:ln>
          <a:noFill/>
        </a:ln>
        <a:effectLst/>
      </dsp:spPr>
      <dsp:style>
        <a:lnRef idx="0">
          <a:scrgbClr r="0" g="0" b="0"/>
        </a:lnRef>
        <a:fillRef idx="1">
          <a:scrgbClr r="0" g="0" b="0"/>
        </a:fillRef>
        <a:effectRef idx="2">
          <a:scrgbClr r="0" g="0" b="0"/>
        </a:effectRef>
        <a:fontRef idx="minor"/>
      </dsp:style>
    </dsp:sp>
    <dsp:sp modelId="{45DDB173-EB2A-914F-BFC9-18D50E9EAE38}">
      <dsp:nvSpPr>
        <dsp:cNvPr id="0" name=""/>
        <dsp:cNvSpPr/>
      </dsp:nvSpPr>
      <dsp:spPr>
        <a:xfrm>
          <a:off x="2363425" y="1116972"/>
          <a:ext cx="1980000" cy="526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800100">
            <a:lnSpc>
              <a:spcPct val="90000"/>
            </a:lnSpc>
            <a:spcBef>
              <a:spcPct val="0"/>
            </a:spcBef>
            <a:spcAft>
              <a:spcPct val="35000"/>
            </a:spcAft>
            <a:buNone/>
            <a:defRPr b="1"/>
          </a:pPr>
          <a:r>
            <a:rPr lang="it-IT" sz="1800" kern="1200" dirty="0"/>
            <a:t>Cause Mediche</a:t>
          </a:r>
          <a:br>
            <a:rPr lang="it-IT" sz="1800" kern="1200" dirty="0"/>
          </a:br>
          <a:r>
            <a:rPr lang="it-IT" sz="1800" i="1" kern="1200" dirty="0" err="1"/>
            <a:t>Clavien</a:t>
          </a:r>
          <a:r>
            <a:rPr lang="it-IT" sz="1800" i="1" kern="1200" dirty="0"/>
            <a:t>-Dindo I-II</a:t>
          </a:r>
          <a:endParaRPr lang="it-IT" sz="1800" kern="1200" dirty="0"/>
        </a:p>
      </dsp:txBody>
      <dsp:txXfrm>
        <a:off x="2363425" y="1116972"/>
        <a:ext cx="1980000" cy="526749"/>
      </dsp:txXfrm>
    </dsp:sp>
    <dsp:sp modelId="{F292D141-1BCE-ED4C-A882-9FDC33FEC574}">
      <dsp:nvSpPr>
        <dsp:cNvPr id="0" name=""/>
        <dsp:cNvSpPr/>
      </dsp:nvSpPr>
      <dsp:spPr>
        <a:xfrm>
          <a:off x="2357109" y="1423825"/>
          <a:ext cx="1980000" cy="0"/>
        </a:xfrm>
        <a:prstGeom prst="rect">
          <a:avLst/>
        </a:prstGeom>
        <a:noFill/>
        <a:ln>
          <a:noFill/>
        </a:ln>
        <a:effectLst/>
      </dsp:spPr>
      <dsp:style>
        <a:lnRef idx="0">
          <a:scrgbClr r="0" g="0" b="0"/>
        </a:lnRef>
        <a:fillRef idx="0">
          <a:scrgbClr r="0" g="0" b="0"/>
        </a:fillRef>
        <a:effectRef idx="0">
          <a:scrgbClr r="0" g="0" b="0"/>
        </a:effectRef>
        <a:fontRef idx="minor"/>
      </dsp:style>
    </dsp:sp>
    <dsp:sp modelId="{BC4B4B91-D63A-4249-8C79-3ACF6D34D088}">
      <dsp:nvSpPr>
        <dsp:cNvPr id="0" name=""/>
        <dsp:cNvSpPr/>
      </dsp:nvSpPr>
      <dsp:spPr>
        <a:xfrm>
          <a:off x="1408959" y="1882992"/>
          <a:ext cx="3600000" cy="877916"/>
        </a:xfrm>
        <a:prstGeom prst="roundRect">
          <a:avLst>
            <a:gd name="adj" fmla="val 50000"/>
          </a:avLst>
        </a:prstGeom>
        <a:solidFill>
          <a:schemeClr val="lt1">
            <a:hueOff val="0"/>
            <a:satOff val="0"/>
            <a:lumOff val="0"/>
            <a:alphaOff val="0"/>
          </a:schemeClr>
        </a:solidFill>
        <a:ln w="12700" cap="flat" cmpd="sng" algn="ctr">
          <a:solidFill>
            <a:schemeClr val="accent2">
              <a:shade val="50000"/>
              <a:hueOff val="775654"/>
              <a:satOff val="-77151"/>
              <a:lumOff val="53910"/>
              <a:alphaOff val="0"/>
            </a:schemeClr>
          </a:solidFill>
          <a:prstDash val="solid"/>
          <a:miter lim="800000"/>
        </a:ln>
        <a:effectLst/>
      </dsp:spPr>
      <dsp:style>
        <a:lnRef idx="1">
          <a:scrgbClr r="0" g="0" b="0"/>
        </a:lnRef>
        <a:fillRef idx="1">
          <a:scrgbClr r="0" g="0" b="0"/>
        </a:fillRef>
        <a:effectRef idx="0">
          <a:scrgbClr r="0" g="0" b="0"/>
        </a:effectRef>
        <a:fontRef idx="minor"/>
      </dsp:style>
    </dsp:sp>
    <dsp:sp modelId="{BCA6B5BD-889E-E648-8EEB-1B28AF0AAF37}">
      <dsp:nvSpPr>
        <dsp:cNvPr id="0" name=""/>
        <dsp:cNvSpPr/>
      </dsp:nvSpPr>
      <dsp:spPr>
        <a:xfrm>
          <a:off x="1483582" y="1957614"/>
          <a:ext cx="728670" cy="728670"/>
        </a:xfrm>
        <a:prstGeom prst="ellipse">
          <a:avLst/>
        </a:prstGeom>
        <a:blipFill>
          <a:blip xmlns:r="http://schemas.openxmlformats.org/officeDocument/2006/relationships" r:embed="rId2"/>
          <a:srcRect/>
          <a:stretch>
            <a:fillRect t="-8000" b="-8000"/>
          </a:stretch>
        </a:blipFill>
        <a:ln>
          <a:noFill/>
        </a:ln>
        <a:effectLst/>
      </dsp:spPr>
      <dsp:style>
        <a:lnRef idx="0">
          <a:scrgbClr r="0" g="0" b="0"/>
        </a:lnRef>
        <a:fillRef idx="1">
          <a:scrgbClr r="0" g="0" b="0"/>
        </a:fillRef>
        <a:effectRef idx="2">
          <a:scrgbClr r="0" g="0" b="0"/>
        </a:effectRef>
        <a:fontRef idx="minor"/>
      </dsp:style>
    </dsp:sp>
    <dsp:sp modelId="{C0285CF2-8146-4643-8EE4-5999BE183F7A}">
      <dsp:nvSpPr>
        <dsp:cNvPr id="0" name=""/>
        <dsp:cNvSpPr/>
      </dsp:nvSpPr>
      <dsp:spPr>
        <a:xfrm>
          <a:off x="2363425" y="2088703"/>
          <a:ext cx="1980000" cy="526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800100">
            <a:lnSpc>
              <a:spcPct val="90000"/>
            </a:lnSpc>
            <a:spcBef>
              <a:spcPct val="0"/>
            </a:spcBef>
            <a:spcAft>
              <a:spcPct val="35000"/>
            </a:spcAft>
            <a:buNone/>
            <a:defRPr b="1"/>
          </a:pPr>
          <a:r>
            <a:rPr lang="it-IT" sz="1800" kern="1200" dirty="0"/>
            <a:t>Cause Chirurgiche </a:t>
          </a:r>
          <a:br>
            <a:rPr lang="it-IT" sz="1800" kern="1200" dirty="0"/>
          </a:br>
          <a:r>
            <a:rPr lang="it-IT" sz="1800" i="1" kern="1200" dirty="0" err="1"/>
            <a:t>Clavien</a:t>
          </a:r>
          <a:r>
            <a:rPr lang="it-IT" sz="1800" i="1" kern="1200" dirty="0"/>
            <a:t>-Dindo &gt;II</a:t>
          </a:r>
        </a:p>
      </dsp:txBody>
      <dsp:txXfrm>
        <a:off x="2363425" y="2088703"/>
        <a:ext cx="1980000" cy="526749"/>
      </dsp:txXfrm>
    </dsp:sp>
    <dsp:sp modelId="{B026F77C-62A0-C649-960B-99C86927B49B}">
      <dsp:nvSpPr>
        <dsp:cNvPr id="0" name=""/>
        <dsp:cNvSpPr/>
      </dsp:nvSpPr>
      <dsp:spPr>
        <a:xfrm>
          <a:off x="2357109" y="2409741"/>
          <a:ext cx="1980000" cy="0"/>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24/layout/MeetTheTeamCard#1">
  <dgm:title val=""/>
  <dgm:desc val=""/>
  <dgm:catLst>
    <dgm:cat type="meettheteam" pri="101"/>
  </dgm:catLst>
  <dgm:sampData>
    <dgm:dataModel>
      <dgm:ptLst>
        <dgm:pt modelId="0" type="doc"/>
        <dgm:pt modelId="10">
          <dgm:prSet phldrT="Name" phldr="1"/>
        </dgm:pt>
        <dgm:pt modelId="11">
          <dgm:prSet phldrT="Role" phldr="1"/>
        </dgm:pt>
        <dgm:pt modelId="20">
          <dgm:prSet phldrT="Name" phldr="1"/>
        </dgm:pt>
        <dgm:pt modelId="21">
          <dgm:prSet phldrT="Role" phldr="1"/>
        </dgm:pt>
        <dgm:pt modelId="30">
          <dgm:prSet phldrT="Name" phldr="1"/>
        </dgm:pt>
        <dgm:pt modelId="31">
          <dgm:prSet phldrT="Role" phldr="1"/>
        </dgm:pt>
        <dgm:pt modelId="40">
          <dgm:prSet phldrT="Name" phldr="1"/>
        </dgm:pt>
        <dgm:pt modelId="41">
          <dgm:prSet phldrT="Role"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 modelId="106" srcId="0" destId="40" srcOrd="3" destOrd="0"/>
        <dgm:cxn modelId="107" srcId="40" destId="4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24"/>
          <dgm:constr type="w" for="ch" forName="compNode" val="100"/>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 type="h" for="des" forName="nameText" op="equ"/>
          <dgm:constr type="h" for="des" forName="roleText" op="equ"/>
        </dgm:constrLst>
      </dgm:if>
      <dgm:if name="Name5" axis="ch" ptType="node" func="cnt" op="lte" val="3">
        <dgm:constrLst>
          <dgm:constr type="h" for="ch" forName="compNode" refType="h" fact="0.24"/>
          <dgm:constr type="w" for="ch" forName="compNode" val="100"/>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 type="h" for="des" forName="nameText" op="equ"/>
          <dgm:constr type="h" for="des" forName="roleText" op="equ"/>
        </dgm:constrLst>
      </dgm:if>
      <dgm:if name="Name6" axis="ch" ptType="node" func="cnt" op="lte" val="4">
        <dgm:constrLst>
          <dgm:constr type="h" for="ch" forName="compNode" refType="h" fact="0.24"/>
          <dgm:constr type="w" for="ch" forName="compNode" refType="w"/>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 type="h" for="des" forName="nameText" op="equ"/>
          <dgm:constr type="h" for="des" forName="roleText" op="equ"/>
        </dgm:constrLst>
      </dgm:if>
      <dgm:else name="Name7">
        <dgm:constrLst>
          <dgm:constr type="h" for="ch" forName="compNode" refType="h" fact="0.24"/>
          <dgm:constr type="w" for="ch" forName="compNode" refType="w"/>
          <dgm:constr type="w" for="ch" forName="sibTrans" refType="w" refFor="ch" refForName="compNode" fact="0.038"/>
          <dgm:constr type="sp" refType="w" refFor="ch" refForName="compNode" op="equ" fact="0.03"/>
          <dgm:constr type="primFontSz" for="des" forName="nameText" op="equ" val="18"/>
          <dgm:constr type="primFontSz" for="des" forName="roleText" op="equ" val="14"/>
          <dgm:constr type="h" for="des" forName="compNode" op="equ"/>
          <dgm:constr type="h" for="des" forName="nameText" op="equ"/>
          <dgm:constr type="h" for="des" forName="roleTex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hoose name="hasRole">
          <dgm:if name="hasRoleYes" axis="ch" ptType="node" func="cnt" op="gte" val="1">
            <dgm:constrLst>
              <dgm:constr type="w" for="ch" forName="bgPill" refType="w"/>
              <dgm:constr type="h" for="ch" forName="bgPill" refType="h"/>
              <dgm:constr type="l" for="ch" forName="bgPill"/>
              <dgm:constr type="t" for="ch" forName="bgPill"/>
              <dgm:constr type="w" for="ch" forName="photoCircle" refType="h" fact="0.83"/>
              <dgm:constr type="h" for="ch" forName="photoCircle" refType="w" refFor="ch" refForName="photoCircle"/>
              <dgm:constr type="ctrY" for="ch" forName="photoCircle" refType="h" fact="0.5"/>
              <dgm:constr type="l" for="ch" forName="photoCircle" refType="h" fact="0.085"/>
              <dgm:constr type="w" for="ch" forName="nameText" refType="w" fact="0.55"/>
              <dgm:constr type="h" for="ch" forName="nameText" refType="h" fact="0.5"/>
              <dgm:constr type="l" for="ch" forName="nameText" refType="h" fact="1.08"/>
              <dgm:constr type="t" for="ch" forName="nameText"/>
              <dgm:constr type="w" for="ch" forName="roleText" refType="w" fact="0.55"/>
              <dgm:constr type="h" for="ch" forName="roleText" refType="h" fact="0.45"/>
              <dgm:constr type="l" for="ch" forName="roleText" refType="h" fact="1.08"/>
              <dgm:constr type="t" for="ch" forName="roleText" refType="h" fact="0.55"/>
            </dgm:constrLst>
          </dgm:if>
          <dgm:else name="hasRoleNo">
            <dgm:constrLst>
              <dgm:constr type="w" for="ch" forName="bgPill" refType="w"/>
              <dgm:constr type="h" for="ch" forName="bgPill" refType="h"/>
              <dgm:constr type="l" for="ch" forName="bgPill"/>
              <dgm:constr type="t" for="ch" forName="bgPill"/>
              <dgm:constr type="w" for="ch" forName="photoCircle" refType="h" fact="0.83"/>
              <dgm:constr type="h" for="ch" forName="photoCircle" refType="w" refFor="ch" refForName="photoCircle"/>
              <dgm:constr type="ctrY" for="ch" forName="photoCircle" refType="h" fact="0.5"/>
              <dgm:constr type="l" for="ch" forName="photoCircle" refType="h" fact="0.085"/>
              <dgm:constr type="w" for="ch" forName="nameText" refType="w" fact="0.55"/>
              <dgm:constr type="h" for="ch" forName="nameText" refType="h" fact="0.6"/>
              <dgm:constr type="l" for="ch" forName="nameText" refType="h" fact="1.08"/>
              <dgm:constr type="t" for="ch" forName="nameText"/>
              <dgm:constr type="w" for="ch" forName="roleText" refType="w" fact="0.55"/>
              <dgm:constr type="h" for="ch" forName="roleText"/>
              <dgm:constr type="l" for="ch" forName="roleText" refType="h" fact="1.08"/>
              <dgm:constr type="t" for="ch" forName="roleText" refType="h" fact="0.6"/>
            </dgm:constrLst>
          </dgm:else>
        </dgm:choose>
        <dgm:ruleLst>
          <dgm:rule type="h" val="INF" fact="NaN" max="NaN"/>
        </dgm:ruleLst>
        <dgm:layoutNode name="bgPill" styleLbl="solidFgAcc1">
          <dgm:alg type="sp"/>
          <dgm:shape xmlns:r="http://schemas.openxmlformats.org/officeDocument/2006/relationships" type="roundRect" r:blip="">
            <dgm:adjLst>
              <dgm:adj idx="1" val="0.5"/>
            </dgm:adjLst>
          </dgm:shape>
          <dgm:presOf/>
          <dgm:constrLst/>
          <dgm:ruleLst/>
        </dgm:layoutNode>
        <dgm:layoutNode name="photoCircle" styleLbl="fgImgPlace1">
          <dgm:alg type="sp"/>
          <dgm:shape xmlns:r="http://schemas.openxmlformats.org/officeDocument/2006/relationships" type="ellipse" r:blip="" blipPhldr="1">
            <dgm:adjLst/>
          </dgm:shape>
          <dgm:presOf/>
          <dgm:constrLst/>
          <dgm:ruleLst/>
        </dgm:layoutNode>
        <dgm:layoutNode name="nameText" styleLbl="revTx">
          <dgm:varLst>
            <dgm:chMax val="1"/>
            <dgm:chPref val="1"/>
          </dgm:varLst>
          <dgm:alg type="tx">
            <dgm:param type="txAnchorVert" val="b"/>
            <dgm:param type="parTxLTRAlign" val="l"/>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5" fact="NaN" max="NaN"/>
          </dgm:ruleLst>
        </dgm:layoutNode>
        <dgm:layoutNode name="roleText" styleLbl="revTx">
          <dgm:varLst>
            <dgm:chMax val="0"/>
          </dgm:varLst>
          <dgm:alg type="tx">
            <dgm:param type="txAnchorVert" val="t"/>
            <dgm:param type="parTxLTRAlign" val="l"/>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5"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CACA71-721F-2647-98DE-7A6CE2C049F2}" type="datetimeFigureOut">
              <a:rPr lang="it-IT" smtClean="0"/>
              <a:t>16/09/26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EEA2A8-A26A-6242-9286-4B77527B608F}" type="slidenum">
              <a:rPr lang="it-IT" smtClean="0"/>
              <a:t>‹N›</a:t>
            </a:fld>
            <a:endParaRPr lang="it-IT"/>
          </a:p>
        </p:txBody>
      </p:sp>
    </p:spTree>
    <p:extLst>
      <p:ext uri="{BB962C8B-B14F-4D97-AF65-F5344CB8AC3E}">
        <p14:creationId xmlns:p14="http://schemas.microsoft.com/office/powerpoint/2010/main" val="465224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Non migliora l'eventuale necessità di ricovero nel postoperatorio, ma ci mostra che nei centri in cui il team reagisce maggiormente agli alert, si riducono gli accessi in ospedale.</a:t>
            </a:r>
          </a:p>
          <a:p>
            <a:endParaRPr lang="it-IT" dirty="0"/>
          </a:p>
          <a:p>
            <a:r>
              <a:rPr lang="it-IT" dirty="0"/>
              <a:t>l'effetto sul ricorso in ospedale non era uniforme nei centri, sembrava dipendere da quanto il RM fosse effettivamente integrato nel processo decisionale</a:t>
            </a:r>
          </a:p>
        </p:txBody>
      </p:sp>
      <p:sp>
        <p:nvSpPr>
          <p:cNvPr id="4" name="Segnaposto numero diapositiva 3"/>
          <p:cNvSpPr>
            <a:spLocks noGrp="1"/>
          </p:cNvSpPr>
          <p:nvPr>
            <p:ph type="sldNum" sz="quarter" idx="5"/>
          </p:nvPr>
        </p:nvSpPr>
        <p:spPr/>
        <p:txBody>
          <a:bodyPr/>
          <a:lstStyle/>
          <a:p>
            <a:fld id="{70EEA2A8-A26A-6242-9286-4B77527B608F}" type="slidenum">
              <a:rPr lang="it-IT" smtClean="0"/>
              <a:t>6</a:t>
            </a:fld>
            <a:endParaRPr lang="it-IT"/>
          </a:p>
        </p:txBody>
      </p:sp>
    </p:spTree>
    <p:extLst>
      <p:ext uri="{BB962C8B-B14F-4D97-AF65-F5344CB8AC3E}">
        <p14:creationId xmlns:p14="http://schemas.microsoft.com/office/powerpoint/2010/main" val="2523929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TWL: </a:t>
            </a:r>
            <a:r>
              <a:rPr lang="it-IT" dirty="0" err="1"/>
              <a:t>total</a:t>
            </a:r>
            <a:r>
              <a:rPr lang="it-IT" dirty="0"/>
              <a:t> weight </a:t>
            </a:r>
            <a:r>
              <a:rPr lang="it-IT" dirty="0" err="1"/>
              <a:t>loss</a:t>
            </a:r>
            <a:r>
              <a:rPr lang="it-IT" dirty="0"/>
              <a:t>; EWL: </a:t>
            </a:r>
            <a:r>
              <a:rPr lang="it-IT" dirty="0" err="1"/>
              <a:t>excess</a:t>
            </a:r>
            <a:r>
              <a:rPr lang="it-IT" dirty="0"/>
              <a:t> weight </a:t>
            </a:r>
            <a:r>
              <a:rPr lang="it-IT" dirty="0" err="1"/>
              <a:t>loss</a:t>
            </a:r>
            <a:endParaRPr lang="it-IT" dirty="0"/>
          </a:p>
          <a:p>
            <a:r>
              <a:rPr lang="it-IT" dirty="0"/>
              <a:t>BIAS: Farinella misura </a:t>
            </a:r>
            <a:r>
              <a:rPr lang="it-IT" dirty="0" err="1"/>
              <a:t>outcomes</a:t>
            </a:r>
            <a:r>
              <a:rPr lang="it-IT" dirty="0"/>
              <a:t> troppo diversi tra loro, Lee valuta i risultati su pazienti dimessi lo stesso giorno dell’intervento</a:t>
            </a:r>
          </a:p>
        </p:txBody>
      </p:sp>
      <p:sp>
        <p:nvSpPr>
          <p:cNvPr id="4" name="Segnaposto numero diapositiva 3"/>
          <p:cNvSpPr>
            <a:spLocks noGrp="1"/>
          </p:cNvSpPr>
          <p:nvPr>
            <p:ph type="sldNum" sz="quarter" idx="5"/>
          </p:nvPr>
        </p:nvSpPr>
        <p:spPr/>
        <p:txBody>
          <a:bodyPr/>
          <a:lstStyle/>
          <a:p>
            <a:fld id="{70EEA2A8-A26A-6242-9286-4B77527B608F}" type="slidenum">
              <a:rPr lang="it-IT" smtClean="0"/>
              <a:t>7</a:t>
            </a:fld>
            <a:endParaRPr lang="it-IT"/>
          </a:p>
        </p:txBody>
      </p:sp>
    </p:spTree>
    <p:extLst>
      <p:ext uri="{BB962C8B-B14F-4D97-AF65-F5344CB8AC3E}">
        <p14:creationId xmlns:p14="http://schemas.microsoft.com/office/powerpoint/2010/main" val="2406724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94FDD-70DF-7E5D-9085-8DA72EBC27A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EB2989D-0CA3-6656-EBC0-A9C7D43D075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0E07D9B-6632-1C6F-CA32-678ED280184F}"/>
              </a:ext>
            </a:extLst>
          </p:cNvPr>
          <p:cNvSpPr>
            <a:spLocks noGrp="1"/>
          </p:cNvSpPr>
          <p:nvPr>
            <p:ph type="body" idx="1"/>
          </p:nvPr>
        </p:nvSpPr>
        <p:spPr/>
        <p:txBody>
          <a:bodyPr/>
          <a:lstStyle/>
          <a:p>
            <a:r>
              <a:rPr lang="it-IT" dirty="0"/>
              <a:t>NB: lo studio confronta pazienti dimessi in prima giornata postoperatoria e monitorizzati da remoto, con pazienti dimessi secondo protocollo abituale senza monitoraggio da remoto</a:t>
            </a:r>
            <a:endParaRPr lang="it-IT" sz="1000" dirty="0"/>
          </a:p>
        </p:txBody>
      </p:sp>
      <p:sp>
        <p:nvSpPr>
          <p:cNvPr id="4" name="Segnaposto numero diapositiva 3">
            <a:extLst>
              <a:ext uri="{FF2B5EF4-FFF2-40B4-BE49-F238E27FC236}">
                <a16:creationId xmlns:a16="http://schemas.microsoft.com/office/drawing/2014/main" id="{8945A74E-C38C-DA3B-230A-4B35CFB6A97C}"/>
              </a:ext>
            </a:extLst>
          </p:cNvPr>
          <p:cNvSpPr>
            <a:spLocks noGrp="1"/>
          </p:cNvSpPr>
          <p:nvPr>
            <p:ph type="sldNum" sz="quarter" idx="5"/>
          </p:nvPr>
        </p:nvSpPr>
        <p:spPr/>
        <p:txBody>
          <a:bodyPr/>
          <a:lstStyle/>
          <a:p>
            <a:fld id="{70EEA2A8-A26A-6242-9286-4B77527B608F}" type="slidenum">
              <a:rPr lang="it-IT" smtClean="0"/>
              <a:t>8</a:t>
            </a:fld>
            <a:endParaRPr lang="it-IT"/>
          </a:p>
        </p:txBody>
      </p:sp>
    </p:spTree>
    <p:extLst>
      <p:ext uri="{BB962C8B-B14F-4D97-AF65-F5344CB8AC3E}">
        <p14:creationId xmlns:p14="http://schemas.microsoft.com/office/powerpoint/2010/main" val="685751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Alla luce di questi risultati, quale cambiamento si potrebbe apportare alla nostra pratica clinica quotidiana per migliorare ulteriormente?</a:t>
            </a:r>
          </a:p>
          <a:p>
            <a:endParaRPr lang="it-IT" dirty="0"/>
          </a:p>
        </p:txBody>
      </p:sp>
      <p:sp>
        <p:nvSpPr>
          <p:cNvPr id="4" name="Segnaposto numero diapositiva 3"/>
          <p:cNvSpPr>
            <a:spLocks noGrp="1"/>
          </p:cNvSpPr>
          <p:nvPr>
            <p:ph type="sldNum" sz="quarter" idx="5"/>
          </p:nvPr>
        </p:nvSpPr>
        <p:spPr/>
        <p:txBody>
          <a:bodyPr/>
          <a:lstStyle/>
          <a:p>
            <a:fld id="{70EEA2A8-A26A-6242-9286-4B77527B608F}" type="slidenum">
              <a:rPr lang="it-IT" smtClean="0"/>
              <a:t>9</a:t>
            </a:fld>
            <a:endParaRPr lang="it-IT"/>
          </a:p>
        </p:txBody>
      </p:sp>
    </p:spTree>
    <p:extLst>
      <p:ext uri="{BB962C8B-B14F-4D97-AF65-F5344CB8AC3E}">
        <p14:creationId xmlns:p14="http://schemas.microsoft.com/office/powerpoint/2010/main" val="1015420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551C54-94D9-CA3D-7E4B-AF85374966F8}"/>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D24AD224-58C7-9285-0712-2CD32BD845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448E016-E7A2-9E25-8F20-245144D7DE05}"/>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5" name="Segnaposto piè di pagina 4">
            <a:extLst>
              <a:ext uri="{FF2B5EF4-FFF2-40B4-BE49-F238E27FC236}">
                <a16:creationId xmlns:a16="http://schemas.microsoft.com/office/drawing/2014/main" id="{FE752DCF-691F-FDD8-6163-324031CFCA2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D701A93-275E-4611-6369-CE1FCB08B514}"/>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2865560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C4AB93-0287-106F-DD36-872E35C077E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C35B6F9-56F2-2D75-2F6C-6858A43E849A}"/>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E8A8E6E-C7B5-0DF9-2E3F-3946AD997B0D}"/>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5" name="Segnaposto piè di pagina 4">
            <a:extLst>
              <a:ext uri="{FF2B5EF4-FFF2-40B4-BE49-F238E27FC236}">
                <a16:creationId xmlns:a16="http://schemas.microsoft.com/office/drawing/2014/main" id="{E397ED12-4246-0E0D-4A8B-0068E66D776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04559FD-C84C-25F0-BC06-E120E48E024E}"/>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1630965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70F82A-08B0-AC07-CC33-D7581D6C8CA1}"/>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8F85985-A63A-0237-B71D-3022A3FA69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E63C3397-1B4D-60D3-27B2-31BCA1EC95ED}"/>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5" name="Segnaposto piè di pagina 4">
            <a:extLst>
              <a:ext uri="{FF2B5EF4-FFF2-40B4-BE49-F238E27FC236}">
                <a16:creationId xmlns:a16="http://schemas.microsoft.com/office/drawing/2014/main" id="{A6B62C28-9375-2C21-0890-00218F85285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EC97EA0-3274-E00D-49B0-D31803AAA958}"/>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3940862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87E2D27-CAC8-C015-A572-3A7DE64187A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2F50C0A-D94B-45B2-9CDC-7FF514AC5A8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FE95EE1-1C34-128F-D8DE-E3A7982B30CC}"/>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53CD655D-8DF4-6AE3-4403-322741425568}"/>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6" name="Segnaposto piè di pagina 5">
            <a:extLst>
              <a:ext uri="{FF2B5EF4-FFF2-40B4-BE49-F238E27FC236}">
                <a16:creationId xmlns:a16="http://schemas.microsoft.com/office/drawing/2014/main" id="{6C587A52-7EDA-1687-86F3-27AA9D082BA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DCBB5-29DB-B545-3E6A-285D38AFFA07}"/>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1740842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15EC27-B85A-13F1-EE37-88B418201DC7}"/>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52D4E767-F800-7BC9-5219-358151A3BB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3D55636B-E831-6BD2-CBEB-CCE05E669A7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67243A1-EE1C-32EF-0F50-29BF86CA00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9938AE74-62EE-8103-4BB8-423F36AD1B08}"/>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11916AF5-9C09-E8F9-5613-C9864B7895B8}"/>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8" name="Segnaposto piè di pagina 7">
            <a:extLst>
              <a:ext uri="{FF2B5EF4-FFF2-40B4-BE49-F238E27FC236}">
                <a16:creationId xmlns:a16="http://schemas.microsoft.com/office/drawing/2014/main" id="{801AC3D9-8A70-46A4-0868-5DFB095E9D5B}"/>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E8692948-8CAB-A91B-CA08-550112D44EE7}"/>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3003632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718741-585E-93C7-F1C0-21CD269F611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42D0EAF6-11B1-BE27-039A-4A7F767420A8}"/>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4" name="Segnaposto piè di pagina 3">
            <a:extLst>
              <a:ext uri="{FF2B5EF4-FFF2-40B4-BE49-F238E27FC236}">
                <a16:creationId xmlns:a16="http://schemas.microsoft.com/office/drawing/2014/main" id="{7E466CEA-EC68-1ED4-87CA-7657B4D3EC22}"/>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09A8A6E8-6A6C-9296-1EDF-3DE7764A4B82}"/>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622450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08FCAAB-856B-B8A0-2FB2-6D5057E20100}"/>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3" name="Segnaposto piè di pagina 2">
            <a:extLst>
              <a:ext uri="{FF2B5EF4-FFF2-40B4-BE49-F238E27FC236}">
                <a16:creationId xmlns:a16="http://schemas.microsoft.com/office/drawing/2014/main" id="{30AAB641-580C-1C65-2353-A1CC6BE5F843}"/>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60B94E5D-E8D1-4C3C-A36C-AEF42183FE2F}"/>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3874863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D45D6A-2305-A3F9-64E5-E6EB63FDC66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5AA7B06-4A01-3CED-A8FA-92E740FB40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CDEE3AAB-1B2C-E8CE-12FD-BB562F33EA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DF761C8-365F-6723-5BEF-EEE3F09FC6A9}"/>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6" name="Segnaposto piè di pagina 5">
            <a:extLst>
              <a:ext uri="{FF2B5EF4-FFF2-40B4-BE49-F238E27FC236}">
                <a16:creationId xmlns:a16="http://schemas.microsoft.com/office/drawing/2014/main" id="{686ECF7A-F5CF-91A5-EC5E-BEFCAFA1611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10A8A35-4049-B057-B297-AECA37139FE2}"/>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3870696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3E0ED9-16DD-3D2A-3973-841AF7B7C09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F913087-5462-0EC8-E0CA-8CF8EDCEB9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EC38161-663F-0F14-95A0-2D37F942E8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8387B89-843D-AF09-7B5B-B9185BB1CEDD}"/>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6" name="Segnaposto piè di pagina 5">
            <a:extLst>
              <a:ext uri="{FF2B5EF4-FFF2-40B4-BE49-F238E27FC236}">
                <a16:creationId xmlns:a16="http://schemas.microsoft.com/office/drawing/2014/main" id="{DEC66266-85A0-BF8A-F422-D1ABBF3F288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1297FAD-18EC-FE58-937F-D48624209254}"/>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1447444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1BDA77-AC6A-C274-DEF3-F76FD189E296}"/>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59A086D-68E5-69DE-1EC9-9864B9DB71EF}"/>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A3CD79B-7EE4-8822-16CE-319525BA3932}"/>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5" name="Segnaposto piè di pagina 4">
            <a:extLst>
              <a:ext uri="{FF2B5EF4-FFF2-40B4-BE49-F238E27FC236}">
                <a16:creationId xmlns:a16="http://schemas.microsoft.com/office/drawing/2014/main" id="{2DC04F24-A947-8561-141D-599B721D344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4D9839A-5B73-2F4F-993C-3244781D9365}"/>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3191358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6D172606-3686-3348-AC51-ADD8DC005648}"/>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09A5193-EA9A-5494-C291-D9D984C71B4E}"/>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2661495-4635-B7A8-801E-F6B79377A501}"/>
              </a:ext>
            </a:extLst>
          </p:cNvPr>
          <p:cNvSpPr>
            <a:spLocks noGrp="1"/>
          </p:cNvSpPr>
          <p:nvPr>
            <p:ph type="dt" sz="half" idx="10"/>
          </p:nvPr>
        </p:nvSpPr>
        <p:spPr/>
        <p:txBody>
          <a:bodyPr/>
          <a:lstStyle/>
          <a:p>
            <a:fld id="{1DE62474-77B5-8A45-BD36-3E5CA47B3DEA}" type="datetimeFigureOut">
              <a:rPr lang="it-IT" smtClean="0"/>
              <a:t>16/09/26</a:t>
            </a:fld>
            <a:endParaRPr lang="it-IT"/>
          </a:p>
        </p:txBody>
      </p:sp>
      <p:sp>
        <p:nvSpPr>
          <p:cNvPr id="5" name="Segnaposto piè di pagina 4">
            <a:extLst>
              <a:ext uri="{FF2B5EF4-FFF2-40B4-BE49-F238E27FC236}">
                <a16:creationId xmlns:a16="http://schemas.microsoft.com/office/drawing/2014/main" id="{9A88C0B1-29CA-F3DC-18AD-6FB3B6E6D7E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27DE0A0-660E-BDBB-5FFD-3BC2948FCF3F}"/>
              </a:ext>
            </a:extLst>
          </p:cNvPr>
          <p:cNvSpPr>
            <a:spLocks noGrp="1"/>
          </p:cNvSpPr>
          <p:nvPr>
            <p:ph type="sldNum" sz="quarter" idx="12"/>
          </p:nvPr>
        </p:nvSpPr>
        <p:spPr/>
        <p:txBody>
          <a:bodyPr/>
          <a:lstStyle/>
          <a:p>
            <a:fld id="{B053B7FC-76C9-4546-A02E-70AE241AAA75}" type="slidenum">
              <a:rPr lang="it-IT" smtClean="0"/>
              <a:t>‹N›</a:t>
            </a:fld>
            <a:endParaRPr lang="it-IT"/>
          </a:p>
        </p:txBody>
      </p:sp>
    </p:spTree>
    <p:extLst>
      <p:ext uri="{BB962C8B-B14F-4D97-AF65-F5344CB8AC3E}">
        <p14:creationId xmlns:p14="http://schemas.microsoft.com/office/powerpoint/2010/main" val="772793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E0B38947-87F1-BA8A-43E7-35F54B0439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D1BE66F-E436-986B-0ECB-7A2A6C3C6A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DA2588E-A6B2-9276-19FB-5ACA573DCD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E62474-77B5-8A45-BD36-3E5CA47B3DEA}" type="datetimeFigureOut">
              <a:rPr lang="it-IT" smtClean="0"/>
              <a:t>16/09/26</a:t>
            </a:fld>
            <a:endParaRPr lang="it-IT"/>
          </a:p>
        </p:txBody>
      </p:sp>
      <p:sp>
        <p:nvSpPr>
          <p:cNvPr id="5" name="Segnaposto piè di pagina 4">
            <a:extLst>
              <a:ext uri="{FF2B5EF4-FFF2-40B4-BE49-F238E27FC236}">
                <a16:creationId xmlns:a16="http://schemas.microsoft.com/office/drawing/2014/main" id="{52E4953E-E12D-F42F-92CA-71A246EA55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73E1F6A3-F0EE-237E-EE4D-942DEC303D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053B7FC-76C9-4546-A02E-70AE241AAA75}" type="slidenum">
              <a:rPr lang="it-IT" smtClean="0"/>
              <a:t>‹N›</a:t>
            </a:fld>
            <a:endParaRPr lang="it-IT"/>
          </a:p>
        </p:txBody>
      </p:sp>
    </p:spTree>
    <p:extLst>
      <p:ext uri="{BB962C8B-B14F-4D97-AF65-F5344CB8AC3E}">
        <p14:creationId xmlns:p14="http://schemas.microsoft.com/office/powerpoint/2010/main" val="321050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jp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8.jpe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3000" b="-73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5C514B-7B50-A7AD-FB97-F87716508C2D}"/>
              </a:ext>
            </a:extLst>
          </p:cNvPr>
          <p:cNvSpPr>
            <a:spLocks noGrp="1"/>
          </p:cNvSpPr>
          <p:nvPr>
            <p:ph type="ctrTitle"/>
          </p:nvPr>
        </p:nvSpPr>
        <p:spPr>
          <a:xfrm>
            <a:off x="1524000" y="745588"/>
            <a:ext cx="9144000" cy="3951093"/>
          </a:xfrm>
          <a:ln>
            <a:noFill/>
          </a:ln>
        </p:spPr>
        <p:style>
          <a:lnRef idx="2">
            <a:schemeClr val="accent6"/>
          </a:lnRef>
          <a:fillRef idx="1">
            <a:schemeClr val="lt1"/>
          </a:fillRef>
          <a:effectRef idx="0">
            <a:schemeClr val="accent6"/>
          </a:effectRef>
          <a:fontRef idx="minor">
            <a:schemeClr val="dk1"/>
          </a:fontRef>
        </p:style>
        <p:txBody>
          <a:bodyPr wrap="square" lIns="720000" tIns="360000" rIns="720000" bIns="72000" anchor="ctr" anchorCtr="1">
            <a:noAutofit/>
          </a:bodyPr>
          <a:lstStyle/>
          <a:p>
            <a:pPr marL="9525"/>
            <a:r>
              <a:rPr lang="it-IT" sz="3200" b="1" dirty="0">
                <a:latin typeface="Georgia" panose="02040502050405020303" pitchFamily="18" charset="0"/>
              </a:rPr>
              <a:t>CHIRURGIA DIGITALE E TELEMEDICINA</a:t>
            </a:r>
            <a:br>
              <a:rPr lang="it-IT" sz="2800" b="1" dirty="0">
                <a:latin typeface="Georgia" panose="02040502050405020303" pitchFamily="18" charset="0"/>
              </a:rPr>
            </a:br>
            <a:r>
              <a:rPr lang="it-IT" sz="2800" dirty="0">
                <a:latin typeface="Georgia" panose="02040502050405020303" pitchFamily="18" charset="0"/>
              </a:rPr>
              <a:t>Wearable </a:t>
            </a:r>
            <a:r>
              <a:rPr lang="it-IT" sz="2800" dirty="0" err="1">
                <a:latin typeface="Georgia" panose="02040502050405020303" pitchFamily="18" charset="0"/>
              </a:rPr>
              <a:t>Sensors</a:t>
            </a:r>
            <a:r>
              <a:rPr lang="it-IT" sz="2800" dirty="0">
                <a:latin typeface="Georgia" panose="02040502050405020303" pitchFamily="18" charset="0"/>
              </a:rPr>
              <a:t> and Remote Patient Monitoring to </a:t>
            </a:r>
            <a:r>
              <a:rPr lang="it-IT" sz="2800" dirty="0" err="1">
                <a:latin typeface="Georgia" panose="02040502050405020303" pitchFamily="18" charset="0"/>
              </a:rPr>
              <a:t>prevent</a:t>
            </a:r>
            <a:r>
              <a:rPr lang="it-IT" sz="2800" dirty="0">
                <a:latin typeface="Georgia" panose="02040502050405020303" pitchFamily="18" charset="0"/>
              </a:rPr>
              <a:t> </a:t>
            </a:r>
            <a:r>
              <a:rPr lang="it-IT" sz="2800" dirty="0" err="1">
                <a:latin typeface="Georgia" panose="02040502050405020303" pitchFamily="18" charset="0"/>
              </a:rPr>
              <a:t>early</a:t>
            </a:r>
            <a:r>
              <a:rPr lang="it-IT" sz="2800" dirty="0">
                <a:latin typeface="Georgia" panose="02040502050405020303" pitchFamily="18" charset="0"/>
              </a:rPr>
              <a:t> </a:t>
            </a:r>
            <a:r>
              <a:rPr lang="it-IT" sz="2800" dirty="0" err="1">
                <a:latin typeface="Georgia" panose="02040502050405020303" pitchFamily="18" charset="0"/>
              </a:rPr>
              <a:t>readmission</a:t>
            </a:r>
            <a:r>
              <a:rPr lang="it-IT" sz="2800" dirty="0">
                <a:latin typeface="Georgia" panose="02040502050405020303" pitchFamily="18" charset="0"/>
              </a:rPr>
              <a:t> after </a:t>
            </a:r>
            <a:r>
              <a:rPr lang="it-IT" sz="2800" dirty="0" err="1">
                <a:latin typeface="Georgia" panose="02040502050405020303" pitchFamily="18" charset="0"/>
              </a:rPr>
              <a:t>Bariatric</a:t>
            </a:r>
            <a:r>
              <a:rPr lang="it-IT" sz="2800" dirty="0">
                <a:latin typeface="Georgia" panose="02040502050405020303" pitchFamily="18" charset="0"/>
              </a:rPr>
              <a:t> Surgery</a:t>
            </a:r>
            <a:br>
              <a:rPr lang="it-IT" sz="2000" dirty="0">
                <a:latin typeface="Georgia" panose="02040502050405020303" pitchFamily="18" charset="0"/>
              </a:rPr>
            </a:br>
            <a:br>
              <a:rPr lang="it-IT" sz="2000" dirty="0">
                <a:latin typeface="Georgia" panose="02040502050405020303" pitchFamily="18" charset="0"/>
              </a:rPr>
            </a:br>
            <a:br>
              <a:rPr lang="it-IT" sz="1600" dirty="0">
                <a:latin typeface="Georgia" panose="02040502050405020303" pitchFamily="18" charset="0"/>
              </a:rPr>
            </a:br>
            <a:r>
              <a:rPr lang="it-IT" sz="1600" i="1" dirty="0">
                <a:latin typeface="Georgia" panose="02040502050405020303" pitchFamily="18" charset="0"/>
              </a:rPr>
              <a:t>Relatore: dott.ssa De Lucia Chiara</a:t>
            </a:r>
            <a:br>
              <a:rPr lang="it-IT" sz="1600" i="1" dirty="0">
                <a:latin typeface="Georgia" panose="02040502050405020303" pitchFamily="18" charset="0"/>
              </a:rPr>
            </a:br>
            <a:r>
              <a:rPr lang="it-IT" sz="1600" i="1" dirty="0">
                <a:latin typeface="Georgia" panose="02040502050405020303" pitchFamily="18" charset="0"/>
              </a:rPr>
              <a:t>Ospedale S. Pietro Fatebenefratelli, Roma</a:t>
            </a:r>
            <a:endParaRPr lang="it-IT" sz="1100" i="1" dirty="0">
              <a:latin typeface="Georgia" panose="02040502050405020303" pitchFamily="18" charset="0"/>
              <a:cs typeface="Times New Roman" panose="02020603050405020304" pitchFamily="18" charset="0"/>
            </a:endParaRPr>
          </a:p>
        </p:txBody>
      </p:sp>
      <p:pic>
        <p:nvPicPr>
          <p:cNvPr id="5" name="Immagine 4">
            <a:extLst>
              <a:ext uri="{FF2B5EF4-FFF2-40B4-BE49-F238E27FC236}">
                <a16:creationId xmlns:a16="http://schemas.microsoft.com/office/drawing/2014/main" id="{D7B370D6-E03B-4BA0-CB51-8BF86F3E3F80}"/>
              </a:ext>
            </a:extLst>
          </p:cNvPr>
          <p:cNvPicPr>
            <a:picLocks noChangeAspect="1"/>
          </p:cNvPicPr>
          <p:nvPr/>
        </p:nvPicPr>
        <p:blipFill>
          <a:blip r:embed="rId3"/>
          <a:srcRect/>
          <a:stretch>
            <a:fillRect/>
          </a:stretch>
        </p:blipFill>
        <p:spPr>
          <a:xfrm>
            <a:off x="5570326" y="228978"/>
            <a:ext cx="1051347" cy="1033220"/>
          </a:xfrm>
          <a:prstGeom prst="rect">
            <a:avLst/>
          </a:prstGeom>
        </p:spPr>
      </p:pic>
      <p:sp>
        <p:nvSpPr>
          <p:cNvPr id="6" name="CasellaDiTesto 5">
            <a:extLst>
              <a:ext uri="{FF2B5EF4-FFF2-40B4-BE49-F238E27FC236}">
                <a16:creationId xmlns:a16="http://schemas.microsoft.com/office/drawing/2014/main" id="{D80FD381-BAF9-F050-4A85-968361C00CF1}"/>
              </a:ext>
            </a:extLst>
          </p:cNvPr>
          <p:cNvSpPr txBox="1"/>
          <p:nvPr/>
        </p:nvSpPr>
        <p:spPr>
          <a:xfrm>
            <a:off x="0" y="5459470"/>
            <a:ext cx="12192000" cy="861774"/>
          </a:xfrm>
          <a:prstGeom prst="rect">
            <a:avLst/>
          </a:prstGeom>
          <a:solidFill>
            <a:schemeClr val="bg2">
              <a:alpha val="76348"/>
            </a:schemeClr>
          </a:solidFill>
        </p:spPr>
        <p:txBody>
          <a:bodyPr wrap="square" rtlCol="0" anchor="ctr" anchorCtr="1">
            <a:spAutoFit/>
          </a:bodyPr>
          <a:lstStyle/>
          <a:p>
            <a:pPr algn="ctr"/>
            <a:r>
              <a:rPr lang="it-IT" sz="1000" b="1" dirty="0"/>
              <a:t>PRESIDENTE ONORARIO DEL CONGRESSO</a:t>
            </a:r>
          </a:p>
          <a:p>
            <a:pPr algn="ctr"/>
            <a:r>
              <a:rPr lang="it-IT" sz="1000" dirty="0"/>
              <a:t>MARCELLO LUCCHESE</a:t>
            </a:r>
          </a:p>
          <a:p>
            <a:pPr algn="ctr"/>
            <a:r>
              <a:rPr lang="it-IT" sz="1000" dirty="0"/>
              <a:t>-------------</a:t>
            </a:r>
          </a:p>
          <a:p>
            <a:pPr algn="ctr"/>
            <a:r>
              <a:rPr lang="it-IT" sz="1000" b="1" dirty="0"/>
              <a:t>PRESIDENTE DEL CONGRESSO</a:t>
            </a:r>
          </a:p>
          <a:p>
            <a:pPr algn="ctr"/>
            <a:r>
              <a:rPr lang="it-IT" sz="1000" dirty="0"/>
              <a:t>ROSARIO BELLINI</a:t>
            </a:r>
          </a:p>
        </p:txBody>
      </p:sp>
      <p:pic>
        <p:nvPicPr>
          <p:cNvPr id="8" name="Immagine 7">
            <a:extLst>
              <a:ext uri="{FF2B5EF4-FFF2-40B4-BE49-F238E27FC236}">
                <a16:creationId xmlns:a16="http://schemas.microsoft.com/office/drawing/2014/main" id="{127BDB73-FAFC-B337-24E1-1D524735C72B}"/>
              </a:ext>
            </a:extLst>
          </p:cNvPr>
          <p:cNvPicPr>
            <a:picLocks noChangeAspect="1"/>
          </p:cNvPicPr>
          <p:nvPr/>
        </p:nvPicPr>
        <p:blipFill>
          <a:blip r:embed="rId4"/>
          <a:srcRect/>
          <a:stretch>
            <a:fillRect/>
          </a:stretch>
        </p:blipFill>
        <p:spPr>
          <a:xfrm>
            <a:off x="11330398" y="5508115"/>
            <a:ext cx="777896" cy="764484"/>
          </a:xfrm>
          <a:prstGeom prst="rect">
            <a:avLst/>
          </a:prstGeom>
        </p:spPr>
      </p:pic>
      <p:pic>
        <p:nvPicPr>
          <p:cNvPr id="9" name="Immagine 8">
            <a:extLst>
              <a:ext uri="{FF2B5EF4-FFF2-40B4-BE49-F238E27FC236}">
                <a16:creationId xmlns:a16="http://schemas.microsoft.com/office/drawing/2014/main" id="{90E02ADA-0EB0-EA6D-A129-B00FCB23729B}"/>
              </a:ext>
            </a:extLst>
          </p:cNvPr>
          <p:cNvPicPr>
            <a:picLocks noChangeAspect="1"/>
          </p:cNvPicPr>
          <p:nvPr/>
        </p:nvPicPr>
        <p:blipFill>
          <a:blip r:embed="rId3"/>
          <a:srcRect/>
          <a:stretch>
            <a:fillRect/>
          </a:stretch>
        </p:blipFill>
        <p:spPr>
          <a:xfrm>
            <a:off x="208884" y="5508115"/>
            <a:ext cx="777897" cy="764484"/>
          </a:xfrm>
          <a:prstGeom prst="rect">
            <a:avLst/>
          </a:prstGeom>
        </p:spPr>
      </p:pic>
    </p:spTree>
    <p:extLst>
      <p:ext uri="{BB962C8B-B14F-4D97-AF65-F5344CB8AC3E}">
        <p14:creationId xmlns:p14="http://schemas.microsoft.com/office/powerpoint/2010/main" val="823817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5444B95-9A54-2A92-783B-35C281DFCD38}"/>
              </a:ext>
            </a:extLst>
          </p:cNvPr>
          <p:cNvPicPr>
            <a:picLocks noChangeAspect="1"/>
          </p:cNvPicPr>
          <p:nvPr/>
        </p:nvPicPr>
        <p:blipFill>
          <a:blip r:embed="rId2"/>
          <a:srcRect t="2961" b="92775"/>
          <a:stretch>
            <a:fillRect/>
          </a:stretch>
        </p:blipFill>
        <p:spPr>
          <a:xfrm>
            <a:off x="0" y="6021229"/>
            <a:ext cx="12192000" cy="546100"/>
          </a:xfrm>
          <a:prstGeom prst="rect">
            <a:avLst/>
          </a:prstGeom>
        </p:spPr>
      </p:pic>
      <p:graphicFrame>
        <p:nvGraphicFramePr>
          <p:cNvPr id="17" name="Diagramma 16">
            <a:extLst>
              <a:ext uri="{FF2B5EF4-FFF2-40B4-BE49-F238E27FC236}">
                <a16:creationId xmlns:a16="http://schemas.microsoft.com/office/drawing/2014/main" id="{DD3AD39A-AFF8-F3A2-E912-579E287AFF50}"/>
              </a:ext>
            </a:extLst>
          </p:cNvPr>
          <p:cNvGraphicFramePr/>
          <p:nvPr>
            <p:extLst>
              <p:ext uri="{D42A27DB-BD31-4B8C-83A1-F6EECF244321}">
                <p14:modId xmlns:p14="http://schemas.microsoft.com/office/powerpoint/2010/main" val="2805495921"/>
              </p:ext>
            </p:extLst>
          </p:nvPr>
        </p:nvGraphicFramePr>
        <p:xfrm>
          <a:off x="851770" y="1716221"/>
          <a:ext cx="6417920" cy="3657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CasellaDiTesto 12">
            <a:extLst>
              <a:ext uri="{FF2B5EF4-FFF2-40B4-BE49-F238E27FC236}">
                <a16:creationId xmlns:a16="http://schemas.microsoft.com/office/drawing/2014/main" id="{93157ACC-C6B7-3961-7C88-AFB9E2E74285}"/>
              </a:ext>
            </a:extLst>
          </p:cNvPr>
          <p:cNvSpPr txBox="1"/>
          <p:nvPr/>
        </p:nvSpPr>
        <p:spPr>
          <a:xfrm>
            <a:off x="851771" y="854172"/>
            <a:ext cx="10488459" cy="1133067"/>
          </a:xfrm>
          <a:prstGeom prst="rect">
            <a:avLst/>
          </a:prstGeom>
          <a:noFill/>
        </p:spPr>
        <p:txBody>
          <a:bodyPr wrap="square" rtlCol="0">
            <a:spAutoFit/>
          </a:bodyPr>
          <a:lstStyle/>
          <a:p>
            <a:pPr algn="ctr">
              <a:lnSpc>
                <a:spcPct val="150000"/>
              </a:lnSpc>
            </a:pPr>
            <a:r>
              <a:rPr lang="it-IT" sz="2400" i="1" dirty="0">
                <a:latin typeface="Georgia" panose="02040502050405020303" pitchFamily="18" charset="0"/>
              </a:rPr>
              <a:t>La </a:t>
            </a:r>
            <a:r>
              <a:rPr lang="it-IT" sz="2400" i="1" dirty="0" err="1">
                <a:latin typeface="Georgia" panose="02040502050405020303" pitchFamily="18" charset="0"/>
              </a:rPr>
              <a:t>readmission</a:t>
            </a:r>
            <a:r>
              <a:rPr lang="it-IT" sz="2400" i="1" dirty="0">
                <a:latin typeface="Georgia" panose="02040502050405020303" pitchFamily="18" charset="0"/>
              </a:rPr>
              <a:t> dopo chirurgia è un’importante fonte di stress per il paziente (e per il chirurgo!!)…</a:t>
            </a:r>
          </a:p>
        </p:txBody>
      </p:sp>
      <p:sp>
        <p:nvSpPr>
          <p:cNvPr id="14" name="CasellaDiTesto 13">
            <a:extLst>
              <a:ext uri="{FF2B5EF4-FFF2-40B4-BE49-F238E27FC236}">
                <a16:creationId xmlns:a16="http://schemas.microsoft.com/office/drawing/2014/main" id="{B2DA4F57-08C2-5726-A86E-8494E03B0A04}"/>
              </a:ext>
            </a:extLst>
          </p:cNvPr>
          <p:cNvSpPr txBox="1"/>
          <p:nvPr/>
        </p:nvSpPr>
        <p:spPr>
          <a:xfrm>
            <a:off x="88135" y="110169"/>
            <a:ext cx="1077539" cy="261610"/>
          </a:xfrm>
          <a:prstGeom prst="rect">
            <a:avLst/>
          </a:prstGeom>
          <a:noFill/>
        </p:spPr>
        <p:txBody>
          <a:bodyPr wrap="none" rtlCol="0">
            <a:spAutoFit/>
          </a:bodyPr>
          <a:lstStyle/>
          <a:p>
            <a:r>
              <a:rPr lang="it-IT" sz="1100" b="1" dirty="0"/>
              <a:t>IL PAIN POINT</a:t>
            </a:r>
          </a:p>
        </p:txBody>
      </p:sp>
      <p:sp>
        <p:nvSpPr>
          <p:cNvPr id="15" name="CasellaDiTesto 14">
            <a:extLst>
              <a:ext uri="{FF2B5EF4-FFF2-40B4-BE49-F238E27FC236}">
                <a16:creationId xmlns:a16="http://schemas.microsoft.com/office/drawing/2014/main" id="{9AD0552F-FA3B-1D08-CD05-AF6702E43456}"/>
              </a:ext>
            </a:extLst>
          </p:cNvPr>
          <p:cNvSpPr txBox="1"/>
          <p:nvPr/>
        </p:nvSpPr>
        <p:spPr>
          <a:xfrm>
            <a:off x="2094508" y="4583445"/>
            <a:ext cx="3215716" cy="276999"/>
          </a:xfrm>
          <a:prstGeom prst="rect">
            <a:avLst/>
          </a:prstGeom>
          <a:noFill/>
        </p:spPr>
        <p:txBody>
          <a:bodyPr wrap="square" rtlCol="0">
            <a:spAutoFit/>
          </a:bodyPr>
          <a:lstStyle/>
          <a:p>
            <a:r>
              <a:rPr lang="it-IT" sz="1200" i="1" dirty="0"/>
              <a:t>Fonte: Lee S. et al. / </a:t>
            </a:r>
            <a:r>
              <a:rPr lang="it-IT" sz="1200" i="1" dirty="0" err="1"/>
              <a:t>Obesity</a:t>
            </a:r>
            <a:r>
              <a:rPr lang="it-IT" sz="1200" i="1" dirty="0"/>
              <a:t> Surgery (2025)</a:t>
            </a:r>
          </a:p>
        </p:txBody>
      </p:sp>
      <p:sp>
        <p:nvSpPr>
          <p:cNvPr id="25" name="Rettangolo 24">
            <a:extLst>
              <a:ext uri="{FF2B5EF4-FFF2-40B4-BE49-F238E27FC236}">
                <a16:creationId xmlns:a16="http://schemas.microsoft.com/office/drawing/2014/main" id="{13E4E6CB-4F16-9060-8D64-A5C82B5B86E9}"/>
              </a:ext>
            </a:extLst>
          </p:cNvPr>
          <p:cNvSpPr/>
          <p:nvPr/>
        </p:nvSpPr>
        <p:spPr>
          <a:xfrm>
            <a:off x="7245941" y="2621883"/>
            <a:ext cx="1650463" cy="923330"/>
          </a:xfrm>
          <a:prstGeom prst="rect">
            <a:avLst/>
          </a:prstGeom>
          <a:noFill/>
        </p:spPr>
        <p:txBody>
          <a:bodyPr wrap="square" lIns="91440" tIns="45720" rIns="91440" bIns="45720">
            <a:spAutoFit/>
          </a:bodyPr>
          <a:lstStyle/>
          <a:p>
            <a:pPr algn="ctr"/>
            <a:r>
              <a:rPr lang="it-IT"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68%</a:t>
            </a:r>
          </a:p>
        </p:txBody>
      </p:sp>
      <p:sp>
        <p:nvSpPr>
          <p:cNvPr id="26" name="Rettangolo 25">
            <a:extLst>
              <a:ext uri="{FF2B5EF4-FFF2-40B4-BE49-F238E27FC236}">
                <a16:creationId xmlns:a16="http://schemas.microsoft.com/office/drawing/2014/main" id="{54F07326-9E0E-2319-510C-6AA033AC7FF9}"/>
              </a:ext>
            </a:extLst>
          </p:cNvPr>
          <p:cNvSpPr/>
          <p:nvPr/>
        </p:nvSpPr>
        <p:spPr>
          <a:xfrm>
            <a:off x="7257816" y="3681434"/>
            <a:ext cx="1650463" cy="769441"/>
          </a:xfrm>
          <a:prstGeom prst="rect">
            <a:avLst/>
          </a:prstGeom>
          <a:noFill/>
        </p:spPr>
        <p:txBody>
          <a:bodyPr wrap="square" lIns="91440" tIns="45720" rIns="91440" bIns="45720">
            <a:spAutoFit/>
          </a:bodyPr>
          <a:lstStyle/>
          <a:p>
            <a:pPr algn="ctr"/>
            <a:r>
              <a:rPr lang="it-IT"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32%</a:t>
            </a:r>
          </a:p>
        </p:txBody>
      </p:sp>
      <p:cxnSp>
        <p:nvCxnSpPr>
          <p:cNvPr id="28" name="Connettore diritto a freccia 27">
            <a:extLst>
              <a:ext uri="{FF2B5EF4-FFF2-40B4-BE49-F238E27FC236}">
                <a16:creationId xmlns:a16="http://schemas.microsoft.com/office/drawing/2014/main" id="{25294257-ED85-5607-3AD3-968B2730A99A}"/>
              </a:ext>
            </a:extLst>
          </p:cNvPr>
          <p:cNvCxnSpPr/>
          <p:nvPr/>
        </p:nvCxnSpPr>
        <p:spPr>
          <a:xfrm>
            <a:off x="6072235" y="3083548"/>
            <a:ext cx="110245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Connettore diritto a freccia 28">
            <a:extLst>
              <a:ext uri="{FF2B5EF4-FFF2-40B4-BE49-F238E27FC236}">
                <a16:creationId xmlns:a16="http://schemas.microsoft.com/office/drawing/2014/main" id="{F8FC2B14-E7DE-2E78-B817-70A39161B083}"/>
              </a:ext>
            </a:extLst>
          </p:cNvPr>
          <p:cNvCxnSpPr/>
          <p:nvPr/>
        </p:nvCxnSpPr>
        <p:spPr>
          <a:xfrm>
            <a:off x="6072235" y="4066889"/>
            <a:ext cx="110245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378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Immagine 32">
            <a:extLst>
              <a:ext uri="{FF2B5EF4-FFF2-40B4-BE49-F238E27FC236}">
                <a16:creationId xmlns:a16="http://schemas.microsoft.com/office/drawing/2014/main" id="{3F2562B4-0B63-D1D1-C14A-59B0EB9DE3EE}"/>
              </a:ext>
            </a:extLst>
          </p:cNvPr>
          <p:cNvPicPr>
            <a:picLocks noChangeAspect="1"/>
          </p:cNvPicPr>
          <p:nvPr/>
        </p:nvPicPr>
        <p:blipFill>
          <a:blip r:embed="rId2">
            <a:alphaModFix amt="40000"/>
          </a:blip>
          <a:srcRect t="18919" b="28409"/>
          <a:stretch>
            <a:fillRect/>
          </a:stretch>
        </p:blipFill>
        <p:spPr>
          <a:xfrm>
            <a:off x="2769572" y="-1"/>
            <a:ext cx="9446863" cy="6858001"/>
          </a:xfrm>
          <a:prstGeom prst="rect">
            <a:avLst/>
          </a:prstGeom>
        </p:spPr>
      </p:pic>
      <p:pic>
        <p:nvPicPr>
          <p:cNvPr id="24" name="Immagine 23">
            <a:extLst>
              <a:ext uri="{FF2B5EF4-FFF2-40B4-BE49-F238E27FC236}">
                <a16:creationId xmlns:a16="http://schemas.microsoft.com/office/drawing/2014/main" id="{A16801C9-D31E-598C-C717-C77E5F98550E}"/>
              </a:ext>
            </a:extLst>
          </p:cNvPr>
          <p:cNvPicPr>
            <a:picLocks noChangeAspect="1"/>
          </p:cNvPicPr>
          <p:nvPr/>
        </p:nvPicPr>
        <p:blipFill>
          <a:blip r:embed="rId3"/>
          <a:stretch>
            <a:fillRect/>
          </a:stretch>
        </p:blipFill>
        <p:spPr>
          <a:xfrm>
            <a:off x="4906661" y="4236790"/>
            <a:ext cx="3737002" cy="1031249"/>
          </a:xfrm>
          <a:prstGeom prst="rect">
            <a:avLst/>
          </a:prstGeom>
        </p:spPr>
      </p:pic>
      <p:pic>
        <p:nvPicPr>
          <p:cNvPr id="25" name="Immagine 24">
            <a:extLst>
              <a:ext uri="{FF2B5EF4-FFF2-40B4-BE49-F238E27FC236}">
                <a16:creationId xmlns:a16="http://schemas.microsoft.com/office/drawing/2014/main" id="{F93212E9-223D-E2E2-05EF-B0CF7646B03C}"/>
              </a:ext>
            </a:extLst>
          </p:cNvPr>
          <p:cNvPicPr>
            <a:picLocks noChangeAspect="1"/>
          </p:cNvPicPr>
          <p:nvPr/>
        </p:nvPicPr>
        <p:blipFill>
          <a:blip r:embed="rId4"/>
          <a:stretch>
            <a:fillRect/>
          </a:stretch>
        </p:blipFill>
        <p:spPr>
          <a:xfrm>
            <a:off x="8794838" y="3712837"/>
            <a:ext cx="3139533" cy="1372218"/>
          </a:xfrm>
          <a:prstGeom prst="rect">
            <a:avLst/>
          </a:prstGeom>
        </p:spPr>
      </p:pic>
      <p:pic>
        <p:nvPicPr>
          <p:cNvPr id="26" name="Immagine 25">
            <a:extLst>
              <a:ext uri="{FF2B5EF4-FFF2-40B4-BE49-F238E27FC236}">
                <a16:creationId xmlns:a16="http://schemas.microsoft.com/office/drawing/2014/main" id="{1A64D395-D742-9816-FE0F-B9B3B07170AE}"/>
              </a:ext>
            </a:extLst>
          </p:cNvPr>
          <p:cNvPicPr>
            <a:picLocks noChangeAspect="1"/>
          </p:cNvPicPr>
          <p:nvPr/>
        </p:nvPicPr>
        <p:blipFill>
          <a:blip r:embed="rId5"/>
          <a:stretch>
            <a:fillRect/>
          </a:stretch>
        </p:blipFill>
        <p:spPr>
          <a:xfrm>
            <a:off x="4353473" y="5686956"/>
            <a:ext cx="3139531" cy="1030955"/>
          </a:xfrm>
          <a:prstGeom prst="rect">
            <a:avLst/>
          </a:prstGeom>
        </p:spPr>
      </p:pic>
      <p:pic>
        <p:nvPicPr>
          <p:cNvPr id="27" name="Immagine 26">
            <a:extLst>
              <a:ext uri="{FF2B5EF4-FFF2-40B4-BE49-F238E27FC236}">
                <a16:creationId xmlns:a16="http://schemas.microsoft.com/office/drawing/2014/main" id="{D846246C-9E80-BED9-F159-6143E121BB6C}"/>
              </a:ext>
            </a:extLst>
          </p:cNvPr>
          <p:cNvPicPr>
            <a:picLocks noChangeAspect="1"/>
          </p:cNvPicPr>
          <p:nvPr/>
        </p:nvPicPr>
        <p:blipFill>
          <a:blip r:embed="rId6"/>
          <a:stretch>
            <a:fillRect/>
          </a:stretch>
        </p:blipFill>
        <p:spPr>
          <a:xfrm>
            <a:off x="6124457" y="1880433"/>
            <a:ext cx="3858680" cy="942870"/>
          </a:xfrm>
          <a:prstGeom prst="rect">
            <a:avLst/>
          </a:prstGeom>
        </p:spPr>
      </p:pic>
      <p:pic>
        <p:nvPicPr>
          <p:cNvPr id="29" name="Immagine 28">
            <a:extLst>
              <a:ext uri="{FF2B5EF4-FFF2-40B4-BE49-F238E27FC236}">
                <a16:creationId xmlns:a16="http://schemas.microsoft.com/office/drawing/2014/main" id="{8848F3FC-CFF5-8F2B-3385-19F51AC0DFCD}"/>
              </a:ext>
            </a:extLst>
          </p:cNvPr>
          <p:cNvPicPr>
            <a:picLocks noChangeAspect="1"/>
          </p:cNvPicPr>
          <p:nvPr/>
        </p:nvPicPr>
        <p:blipFill>
          <a:blip r:embed="rId7"/>
          <a:stretch>
            <a:fillRect/>
          </a:stretch>
        </p:blipFill>
        <p:spPr>
          <a:xfrm>
            <a:off x="8271974" y="5211854"/>
            <a:ext cx="3736998" cy="1431740"/>
          </a:xfrm>
          <a:prstGeom prst="rect">
            <a:avLst/>
          </a:prstGeom>
        </p:spPr>
      </p:pic>
      <p:pic>
        <p:nvPicPr>
          <p:cNvPr id="30" name="Immagine 29">
            <a:extLst>
              <a:ext uri="{FF2B5EF4-FFF2-40B4-BE49-F238E27FC236}">
                <a16:creationId xmlns:a16="http://schemas.microsoft.com/office/drawing/2014/main" id="{6AC3D1E6-B8A8-357F-8D02-3C80575B2646}"/>
              </a:ext>
            </a:extLst>
          </p:cNvPr>
          <p:cNvPicPr>
            <a:picLocks noChangeAspect="1"/>
          </p:cNvPicPr>
          <p:nvPr/>
        </p:nvPicPr>
        <p:blipFill>
          <a:blip r:embed="rId8"/>
          <a:stretch>
            <a:fillRect/>
          </a:stretch>
        </p:blipFill>
        <p:spPr>
          <a:xfrm>
            <a:off x="8558905" y="609642"/>
            <a:ext cx="3441128" cy="1000545"/>
          </a:xfrm>
          <a:prstGeom prst="rect">
            <a:avLst/>
          </a:prstGeom>
        </p:spPr>
      </p:pic>
      <p:pic>
        <p:nvPicPr>
          <p:cNvPr id="31" name="Immagine 30">
            <a:extLst>
              <a:ext uri="{FF2B5EF4-FFF2-40B4-BE49-F238E27FC236}">
                <a16:creationId xmlns:a16="http://schemas.microsoft.com/office/drawing/2014/main" id="{5FFCE38E-7BA7-A12C-BB79-E0BEEC818E43}"/>
              </a:ext>
            </a:extLst>
          </p:cNvPr>
          <p:cNvPicPr>
            <a:picLocks noChangeAspect="1"/>
          </p:cNvPicPr>
          <p:nvPr/>
        </p:nvPicPr>
        <p:blipFill>
          <a:blip r:embed="rId9"/>
          <a:stretch>
            <a:fillRect/>
          </a:stretch>
        </p:blipFill>
        <p:spPr>
          <a:xfrm>
            <a:off x="4798661" y="810989"/>
            <a:ext cx="3571325" cy="887579"/>
          </a:xfrm>
          <a:prstGeom prst="rect">
            <a:avLst/>
          </a:prstGeom>
        </p:spPr>
      </p:pic>
      <p:pic>
        <p:nvPicPr>
          <p:cNvPr id="22" name="Immagine 21">
            <a:extLst>
              <a:ext uri="{FF2B5EF4-FFF2-40B4-BE49-F238E27FC236}">
                <a16:creationId xmlns:a16="http://schemas.microsoft.com/office/drawing/2014/main" id="{253C4304-E626-AABE-85A8-D403D661A8B6}"/>
              </a:ext>
            </a:extLst>
          </p:cNvPr>
          <p:cNvPicPr>
            <a:picLocks noChangeAspect="1"/>
          </p:cNvPicPr>
          <p:nvPr/>
        </p:nvPicPr>
        <p:blipFill>
          <a:blip r:embed="rId10"/>
          <a:srcRect l="5085" r="5727"/>
          <a:stretch>
            <a:fillRect/>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23" name="CasellaDiTesto 22">
            <a:extLst>
              <a:ext uri="{FF2B5EF4-FFF2-40B4-BE49-F238E27FC236}">
                <a16:creationId xmlns:a16="http://schemas.microsoft.com/office/drawing/2014/main" id="{3A8A2D08-24D4-4AC3-7561-9FA1E430F93C}"/>
              </a:ext>
            </a:extLst>
          </p:cNvPr>
          <p:cNvSpPr txBox="1"/>
          <p:nvPr/>
        </p:nvSpPr>
        <p:spPr>
          <a:xfrm>
            <a:off x="5812971" y="2644585"/>
            <a:ext cx="5686837" cy="2282147"/>
          </a:xfrm>
          <a:prstGeom prst="rect">
            <a:avLst/>
          </a:prstGeom>
          <a:solidFill>
            <a:srgbClr val="FDFFFC"/>
          </a:solidFill>
          <a:ln w="57150"/>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a:bodyPr>
          <a:lstStyle/>
          <a:p>
            <a:pPr algn="ctr">
              <a:lnSpc>
                <a:spcPct val="90000"/>
              </a:lnSpc>
              <a:spcAft>
                <a:spcPts val="600"/>
              </a:spcAft>
            </a:pPr>
            <a:r>
              <a:rPr lang="en-US" sz="2800" b="1" dirty="0">
                <a:latin typeface="Times New Roman" panose="02020603050405020304" pitchFamily="18" charset="0"/>
                <a:cs typeface="Times New Roman" panose="02020603050405020304" pitchFamily="18" charset="0"/>
              </a:rPr>
              <a:t>LE NUOVE TECNOLOGIE POSSONO AIUTARCI A PREVENIRE IL REINGRESSO IN OSPEDALE DEI PAZIENTI DIMESSI?</a:t>
            </a:r>
          </a:p>
        </p:txBody>
      </p:sp>
      <p:sp>
        <p:nvSpPr>
          <p:cNvPr id="32" name="CasellaDiTesto 31">
            <a:extLst>
              <a:ext uri="{FF2B5EF4-FFF2-40B4-BE49-F238E27FC236}">
                <a16:creationId xmlns:a16="http://schemas.microsoft.com/office/drawing/2014/main" id="{85E2ADEC-781B-DDEC-9131-9664BCF5D3AA}"/>
              </a:ext>
            </a:extLst>
          </p:cNvPr>
          <p:cNvSpPr txBox="1"/>
          <p:nvPr/>
        </p:nvSpPr>
        <p:spPr>
          <a:xfrm>
            <a:off x="10964244" y="138718"/>
            <a:ext cx="1071127" cy="261610"/>
          </a:xfrm>
          <a:prstGeom prst="rect">
            <a:avLst/>
          </a:prstGeom>
          <a:noFill/>
        </p:spPr>
        <p:txBody>
          <a:bodyPr wrap="none" rtlCol="0">
            <a:spAutoFit/>
          </a:bodyPr>
          <a:lstStyle/>
          <a:p>
            <a:r>
              <a:rPr lang="it-IT" sz="1100" b="1" dirty="0"/>
              <a:t>LA DOMANDA</a:t>
            </a:r>
          </a:p>
        </p:txBody>
      </p:sp>
    </p:spTree>
    <p:extLst>
      <p:ext uri="{BB962C8B-B14F-4D97-AF65-F5344CB8AC3E}">
        <p14:creationId xmlns:p14="http://schemas.microsoft.com/office/powerpoint/2010/main" val="127346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00"/>
                                  </p:stCondLst>
                                  <p:childTnLst>
                                    <p:set>
                                      <p:cBhvr>
                                        <p:cTn id="9" dur="1" fill="hold">
                                          <p:stCondLst>
                                            <p:cond delay="0"/>
                                          </p:stCondLst>
                                        </p:cTn>
                                        <p:tgtEl>
                                          <p:spTgt spid="30"/>
                                        </p:tgtEl>
                                        <p:attrNameLst>
                                          <p:attrName>style.visibility</p:attrName>
                                        </p:attrNameLst>
                                      </p:cBhvr>
                                      <p:to>
                                        <p:strVal val="visible"/>
                                      </p:to>
                                    </p:set>
                                  </p:childTnLst>
                                </p:cTn>
                              </p:par>
                            </p:childTnLst>
                          </p:cTn>
                        </p:par>
                        <p:par>
                          <p:cTn id="10" fill="hold">
                            <p:stCondLst>
                              <p:cond delay="200"/>
                            </p:stCondLst>
                            <p:childTnLst>
                              <p:par>
                                <p:cTn id="11" presetID="1" presetClass="entr" presetSubtype="0" fill="hold" nodeType="afterEffect">
                                  <p:stCondLst>
                                    <p:cond delay="20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400"/>
                            </p:stCondLst>
                            <p:childTnLst>
                              <p:par>
                                <p:cTn id="14" presetID="1" presetClass="entr" presetSubtype="0" fill="hold" nodeType="afterEffect">
                                  <p:stCondLst>
                                    <p:cond delay="200"/>
                                  </p:stCondLst>
                                  <p:childTnLst>
                                    <p:set>
                                      <p:cBhvr>
                                        <p:cTn id="15" dur="1" fill="hold">
                                          <p:stCondLst>
                                            <p:cond delay="0"/>
                                          </p:stCondLst>
                                        </p:cTn>
                                        <p:tgtEl>
                                          <p:spTgt spid="24"/>
                                        </p:tgtEl>
                                        <p:attrNameLst>
                                          <p:attrName>style.visibility</p:attrName>
                                        </p:attrNameLst>
                                      </p:cBhvr>
                                      <p:to>
                                        <p:strVal val="visible"/>
                                      </p:to>
                                    </p:set>
                                  </p:childTnLst>
                                </p:cTn>
                              </p:par>
                            </p:childTnLst>
                          </p:cTn>
                        </p:par>
                        <p:par>
                          <p:cTn id="16" fill="hold">
                            <p:stCondLst>
                              <p:cond delay="600"/>
                            </p:stCondLst>
                            <p:childTnLst>
                              <p:par>
                                <p:cTn id="17" presetID="1" presetClass="entr" presetSubtype="0" fill="hold" nodeType="afterEffect">
                                  <p:stCondLst>
                                    <p:cond delay="200"/>
                                  </p:stCondLst>
                                  <p:childTnLst>
                                    <p:set>
                                      <p:cBhvr>
                                        <p:cTn id="18" dur="1" fill="hold">
                                          <p:stCondLst>
                                            <p:cond delay="0"/>
                                          </p:stCondLst>
                                        </p:cTn>
                                        <p:tgtEl>
                                          <p:spTgt spid="25"/>
                                        </p:tgtEl>
                                        <p:attrNameLst>
                                          <p:attrName>style.visibility</p:attrName>
                                        </p:attrNameLst>
                                      </p:cBhvr>
                                      <p:to>
                                        <p:strVal val="visible"/>
                                      </p:to>
                                    </p:set>
                                  </p:childTnLst>
                                </p:cTn>
                              </p:par>
                            </p:childTnLst>
                          </p:cTn>
                        </p:par>
                        <p:par>
                          <p:cTn id="19" fill="hold">
                            <p:stCondLst>
                              <p:cond delay="800"/>
                            </p:stCondLst>
                            <p:childTnLst>
                              <p:par>
                                <p:cTn id="20" presetID="1" presetClass="entr" presetSubtype="0" fill="hold" nodeType="afterEffect">
                                  <p:stCondLst>
                                    <p:cond delay="200"/>
                                  </p:stCondLst>
                                  <p:childTnLst>
                                    <p:set>
                                      <p:cBhvr>
                                        <p:cTn id="21" dur="1" fill="hold">
                                          <p:stCondLst>
                                            <p:cond delay="0"/>
                                          </p:stCondLst>
                                        </p:cTn>
                                        <p:tgtEl>
                                          <p:spTgt spid="26"/>
                                        </p:tgtEl>
                                        <p:attrNameLst>
                                          <p:attrName>style.visibility</p:attrName>
                                        </p:attrNameLst>
                                      </p:cBhvr>
                                      <p:to>
                                        <p:strVal val="visible"/>
                                      </p:to>
                                    </p:set>
                                  </p:childTnLst>
                                </p:cTn>
                              </p:par>
                            </p:childTnLst>
                          </p:cTn>
                        </p:par>
                        <p:par>
                          <p:cTn id="22" fill="hold">
                            <p:stCondLst>
                              <p:cond delay="1000"/>
                            </p:stCondLst>
                            <p:childTnLst>
                              <p:par>
                                <p:cTn id="23" presetID="1" presetClass="entr" presetSubtype="0" fill="hold" nodeType="afterEffect">
                                  <p:stCondLst>
                                    <p:cond delay="20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circle(in)">
                                      <p:cBhvr>
                                        <p:cTn id="29"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DC07B27-4E3C-4BCF-ABDB-6AA72857C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19000">
                <a:srgbClr val="000000">
                  <a:alpha val="96000"/>
                </a:srgbClr>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3D11BE6-2A04-4DBB-842D-88602B5E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12437"/>
            <a:ext cx="11713464" cy="6844063"/>
          </a:xfrm>
          <a:prstGeom prst="rect">
            <a:avLst/>
          </a:prstGeom>
          <a:gradFill>
            <a:gsLst>
              <a:gs pos="0">
                <a:srgbClr val="000000">
                  <a:alpha val="71765"/>
                </a:srgbClr>
              </a:gs>
              <a:gs pos="100000">
                <a:schemeClr val="accent1">
                  <a:alpha val="2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A05E02A-9AA9-45EC-B87B-B46F043F3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 y="2724072"/>
            <a:ext cx="12192008" cy="4114801"/>
          </a:xfrm>
          <a:prstGeom prst="rect">
            <a:avLst/>
          </a:prstGeom>
          <a:gradFill>
            <a:gsLst>
              <a:gs pos="30000">
                <a:schemeClr val="accent1">
                  <a:lumMod val="75000"/>
                  <a:alpha val="19000"/>
                </a:schemeClr>
              </a:gs>
              <a:gs pos="100000">
                <a:schemeClr val="accent1">
                  <a:alpha val="24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E91EDBA-E8E0-4575-8147-B70034521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09672" y="1716338"/>
            <a:ext cx="6858003" cy="3422328"/>
          </a:xfrm>
          <a:prstGeom prst="rect">
            <a:avLst/>
          </a:prstGeom>
          <a:gradFill>
            <a:gsLst>
              <a:gs pos="0">
                <a:schemeClr val="accent1">
                  <a:alpha val="52000"/>
                </a:schemeClr>
              </a:gs>
              <a:gs pos="76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52D2CC67-8CF2-C425-5134-F9E1A1673A0E}"/>
              </a:ext>
            </a:extLst>
          </p:cNvPr>
          <p:cNvSpPr txBox="1">
            <a:spLocks/>
          </p:cNvSpPr>
          <p:nvPr/>
        </p:nvSpPr>
        <p:spPr>
          <a:xfrm>
            <a:off x="1153236" y="559703"/>
            <a:ext cx="9867331" cy="116749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400" b="1" dirty="0">
                <a:solidFill>
                  <a:srgbClr val="FFFFFF"/>
                </a:solidFill>
                <a:latin typeface="Times New Roman" panose="02020603050405020304" pitchFamily="18" charset="0"/>
                <a:cs typeface="Times New Roman" panose="02020603050405020304" pitchFamily="18" charset="0"/>
              </a:rPr>
              <a:t>Literature Review:</a:t>
            </a:r>
          </a:p>
          <a:p>
            <a:pPr algn="ctr">
              <a:spcAft>
                <a:spcPts val="600"/>
              </a:spcAft>
            </a:pPr>
            <a:r>
              <a:rPr lang="en-US" sz="3400" dirty="0">
                <a:solidFill>
                  <a:srgbClr val="FFFFFF"/>
                </a:solidFill>
                <a:latin typeface="Times New Roman" panose="02020603050405020304" pitchFamily="18" charset="0"/>
                <a:cs typeface="Times New Roman" panose="02020603050405020304" pitchFamily="18" charset="0"/>
              </a:rPr>
              <a:t>Wearable Sensors &amp; Remote Patient Monitoring</a:t>
            </a:r>
          </a:p>
        </p:txBody>
      </p:sp>
      <p:sp>
        <p:nvSpPr>
          <p:cNvPr id="23" name="Rectangle 22">
            <a:extLst>
              <a:ext uri="{FF2B5EF4-FFF2-40B4-BE49-F238E27FC236}">
                <a16:creationId xmlns:a16="http://schemas.microsoft.com/office/drawing/2014/main" id="{DFEE4473-A122-4E96-8C31-B4C5AAA27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123" y="2706446"/>
            <a:ext cx="12191997" cy="3711900"/>
          </a:xfrm>
          <a:prstGeom prst="rect">
            <a:avLst/>
          </a:prstGeom>
          <a:gradFill>
            <a:gsLst>
              <a:gs pos="0">
                <a:srgbClr val="000000">
                  <a:alpha val="50000"/>
                </a:srgbClr>
              </a:gs>
              <a:gs pos="92000">
                <a:schemeClr val="accent1">
                  <a:lumMod val="75000"/>
                  <a:alpha val="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sellaDiTesto 1">
            <a:extLst>
              <a:ext uri="{FF2B5EF4-FFF2-40B4-BE49-F238E27FC236}">
                <a16:creationId xmlns:a16="http://schemas.microsoft.com/office/drawing/2014/main" id="{875686BB-AE09-BC7E-94D4-C5E4B40968C2}"/>
              </a:ext>
            </a:extLst>
          </p:cNvPr>
          <p:cNvSpPr txBox="1"/>
          <p:nvPr/>
        </p:nvSpPr>
        <p:spPr>
          <a:xfrm>
            <a:off x="11117348" y="161722"/>
            <a:ext cx="977871" cy="322825"/>
          </a:xfrm>
          <a:prstGeom prst="rect">
            <a:avLst/>
          </a:prstGeom>
        </p:spPr>
        <p:txBody>
          <a:bodyPr vert="horz" lIns="91440" tIns="45720" rIns="91440" bIns="45720" rtlCol="0">
            <a:normAutofit/>
          </a:bodyPr>
          <a:lstStyle/>
          <a:p>
            <a:pPr algn="ctr">
              <a:lnSpc>
                <a:spcPct val="90000"/>
              </a:lnSpc>
              <a:spcBef>
                <a:spcPts val="1000"/>
              </a:spcBef>
            </a:pPr>
            <a:r>
              <a:rPr lang="en-US" sz="1100" b="1" dirty="0">
                <a:solidFill>
                  <a:srgbClr val="FFFFFF"/>
                </a:solidFill>
              </a:rPr>
              <a:t>IL METODO</a:t>
            </a:r>
          </a:p>
        </p:txBody>
      </p:sp>
      <p:pic>
        <p:nvPicPr>
          <p:cNvPr id="10" name="Immagine 9">
            <a:extLst>
              <a:ext uri="{FF2B5EF4-FFF2-40B4-BE49-F238E27FC236}">
                <a16:creationId xmlns:a16="http://schemas.microsoft.com/office/drawing/2014/main" id="{8B1B04AD-3FEA-8684-8467-AB8051E5A977}"/>
              </a:ext>
            </a:extLst>
          </p:cNvPr>
          <p:cNvPicPr>
            <a:picLocks noChangeAspect="1"/>
          </p:cNvPicPr>
          <p:nvPr/>
        </p:nvPicPr>
        <p:blipFill>
          <a:blip r:embed="rId2"/>
          <a:stretch>
            <a:fillRect/>
          </a:stretch>
        </p:blipFill>
        <p:spPr>
          <a:xfrm>
            <a:off x="714275" y="2496522"/>
            <a:ext cx="3179928" cy="2997082"/>
          </a:xfrm>
          <a:prstGeom prst="rect">
            <a:avLst/>
          </a:prstGeom>
        </p:spPr>
      </p:pic>
      <p:pic>
        <p:nvPicPr>
          <p:cNvPr id="8" name="Immagine 7">
            <a:extLst>
              <a:ext uri="{FF2B5EF4-FFF2-40B4-BE49-F238E27FC236}">
                <a16:creationId xmlns:a16="http://schemas.microsoft.com/office/drawing/2014/main" id="{16ED9DB4-24DA-9DC5-FA20-971FE6FB8A88}"/>
              </a:ext>
            </a:extLst>
          </p:cNvPr>
          <p:cNvPicPr>
            <a:picLocks noChangeAspect="1"/>
          </p:cNvPicPr>
          <p:nvPr/>
        </p:nvPicPr>
        <p:blipFill>
          <a:blip r:embed="rId3"/>
          <a:stretch>
            <a:fillRect/>
          </a:stretch>
        </p:blipFill>
        <p:spPr>
          <a:xfrm>
            <a:off x="4364574" y="1950541"/>
            <a:ext cx="3472138" cy="2196127"/>
          </a:xfrm>
          <a:prstGeom prst="rect">
            <a:avLst/>
          </a:prstGeom>
        </p:spPr>
      </p:pic>
      <p:pic>
        <p:nvPicPr>
          <p:cNvPr id="6" name="Immagine 5">
            <a:extLst>
              <a:ext uri="{FF2B5EF4-FFF2-40B4-BE49-F238E27FC236}">
                <a16:creationId xmlns:a16="http://schemas.microsoft.com/office/drawing/2014/main" id="{D4A757A5-298C-1AAD-777F-FC6934154548}"/>
              </a:ext>
            </a:extLst>
          </p:cNvPr>
          <p:cNvPicPr>
            <a:picLocks noChangeAspect="1"/>
          </p:cNvPicPr>
          <p:nvPr/>
        </p:nvPicPr>
        <p:blipFill>
          <a:blip r:embed="rId4"/>
          <a:stretch>
            <a:fillRect/>
          </a:stretch>
        </p:blipFill>
        <p:spPr>
          <a:xfrm>
            <a:off x="8484764" y="2254942"/>
            <a:ext cx="3056058" cy="3462956"/>
          </a:xfrm>
          <a:prstGeom prst="rect">
            <a:avLst/>
          </a:prstGeom>
        </p:spPr>
      </p:pic>
      <p:sp>
        <p:nvSpPr>
          <p:cNvPr id="11" name="Titolo 1">
            <a:extLst>
              <a:ext uri="{FF2B5EF4-FFF2-40B4-BE49-F238E27FC236}">
                <a16:creationId xmlns:a16="http://schemas.microsoft.com/office/drawing/2014/main" id="{8760C16A-D971-BF32-89C4-96FBB5ED0FD0}"/>
              </a:ext>
            </a:extLst>
          </p:cNvPr>
          <p:cNvSpPr txBox="1">
            <a:spLocks/>
          </p:cNvSpPr>
          <p:nvPr/>
        </p:nvSpPr>
        <p:spPr>
          <a:xfrm>
            <a:off x="4092273" y="4155481"/>
            <a:ext cx="3989255" cy="22628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2800" dirty="0">
                <a:solidFill>
                  <a:srgbClr val="FFFFFF"/>
                </a:solidFill>
                <a:latin typeface="Georgia" panose="02040502050405020303" pitchFamily="18" charset="0"/>
                <a:cs typeface="Times New Roman" panose="02020603050405020304" pitchFamily="18" charset="0"/>
              </a:rPr>
              <a:t>Outcome: early detection of minor event and readmission prevention</a:t>
            </a:r>
          </a:p>
        </p:txBody>
      </p:sp>
    </p:spTree>
    <p:extLst>
      <p:ext uri="{BB962C8B-B14F-4D97-AF65-F5344CB8AC3E}">
        <p14:creationId xmlns:p14="http://schemas.microsoft.com/office/powerpoint/2010/main" val="7209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E3F37C-F29E-71BA-F4AC-8CC84868B7EE}"/>
              </a:ext>
            </a:extLst>
          </p:cNvPr>
          <p:cNvSpPr>
            <a:spLocks noGrp="1"/>
          </p:cNvSpPr>
          <p:nvPr>
            <p:ph type="title"/>
          </p:nvPr>
        </p:nvSpPr>
        <p:spPr>
          <a:xfrm>
            <a:off x="6195482" y="5160763"/>
            <a:ext cx="5795433" cy="1370669"/>
          </a:xfrm>
          <a:solidFill>
            <a:srgbClr val="FFFEF2"/>
          </a:solidFill>
          <a:ln w="57150">
            <a:solidFill>
              <a:schemeClr val="bg1">
                <a:lumMod val="25000"/>
              </a:schemeClr>
            </a:solidFill>
          </a:ln>
        </p:spPr>
        <p:txBody>
          <a:bodyPr>
            <a:normAutofit/>
          </a:bodyPr>
          <a:lstStyle/>
          <a:p>
            <a:pPr algn="ctr"/>
            <a:r>
              <a:rPr lang="it-IT" sz="2400" b="1" dirty="0">
                <a:latin typeface="Georgia" panose="02040502050405020303" pitchFamily="18" charset="0"/>
              </a:rPr>
              <a:t>Key Words: </a:t>
            </a:r>
            <a:r>
              <a:rPr lang="it-IT" sz="2400" dirty="0">
                <a:latin typeface="Georgia" panose="02040502050405020303" pitchFamily="18" charset="0"/>
              </a:rPr>
              <a:t>wearable </a:t>
            </a:r>
            <a:r>
              <a:rPr lang="it-IT" sz="2400" dirty="0" err="1">
                <a:latin typeface="Georgia" panose="02040502050405020303" pitchFamily="18" charset="0"/>
              </a:rPr>
              <a:t>sensors</a:t>
            </a:r>
            <a:r>
              <a:rPr lang="it-IT" sz="2400" dirty="0">
                <a:latin typeface="Georgia" panose="02040502050405020303" pitchFamily="18" charset="0"/>
              </a:rPr>
              <a:t>; remote </a:t>
            </a:r>
            <a:r>
              <a:rPr lang="it-IT" sz="2400" dirty="0" err="1">
                <a:latin typeface="Georgia" panose="02040502050405020303" pitchFamily="18" charset="0"/>
              </a:rPr>
              <a:t>patient</a:t>
            </a:r>
            <a:r>
              <a:rPr lang="it-IT" sz="2400" dirty="0">
                <a:latin typeface="Georgia" panose="02040502050405020303" pitchFamily="18" charset="0"/>
              </a:rPr>
              <a:t> monitoring; </a:t>
            </a:r>
            <a:r>
              <a:rPr lang="it-IT" sz="2400" dirty="0" err="1">
                <a:latin typeface="Georgia" panose="02040502050405020303" pitchFamily="18" charset="0"/>
              </a:rPr>
              <a:t>readmission</a:t>
            </a:r>
            <a:r>
              <a:rPr lang="it-IT" sz="2400" dirty="0">
                <a:latin typeface="Georgia" panose="02040502050405020303" pitchFamily="18" charset="0"/>
              </a:rPr>
              <a:t> after surgery</a:t>
            </a:r>
          </a:p>
        </p:txBody>
      </p:sp>
      <p:pic>
        <p:nvPicPr>
          <p:cNvPr id="5" name="Immagine 4">
            <a:extLst>
              <a:ext uri="{FF2B5EF4-FFF2-40B4-BE49-F238E27FC236}">
                <a16:creationId xmlns:a16="http://schemas.microsoft.com/office/drawing/2014/main" id="{BD6A5F83-F6C4-9FBE-9953-2FD986F6B541}"/>
              </a:ext>
            </a:extLst>
          </p:cNvPr>
          <p:cNvPicPr>
            <a:picLocks noChangeAspect="1"/>
          </p:cNvPicPr>
          <p:nvPr/>
        </p:nvPicPr>
        <p:blipFill>
          <a:blip r:embed="rId2"/>
          <a:stretch>
            <a:fillRect/>
          </a:stretch>
        </p:blipFill>
        <p:spPr>
          <a:xfrm>
            <a:off x="6195482" y="3147740"/>
            <a:ext cx="2296583" cy="1771650"/>
          </a:xfrm>
          <a:prstGeom prst="rect">
            <a:avLst/>
          </a:prstGeom>
        </p:spPr>
      </p:pic>
      <p:sp>
        <p:nvSpPr>
          <p:cNvPr id="14" name="CasellaDiTesto 13">
            <a:extLst>
              <a:ext uri="{FF2B5EF4-FFF2-40B4-BE49-F238E27FC236}">
                <a16:creationId xmlns:a16="http://schemas.microsoft.com/office/drawing/2014/main" id="{BB34A5CF-C899-9937-396E-6C254B21937D}"/>
              </a:ext>
            </a:extLst>
          </p:cNvPr>
          <p:cNvSpPr txBox="1"/>
          <p:nvPr/>
        </p:nvSpPr>
        <p:spPr>
          <a:xfrm>
            <a:off x="153557" y="234320"/>
            <a:ext cx="901209" cy="261610"/>
          </a:xfrm>
          <a:prstGeom prst="rect">
            <a:avLst/>
          </a:prstGeom>
          <a:noFill/>
        </p:spPr>
        <p:txBody>
          <a:bodyPr wrap="none" rtlCol="0">
            <a:spAutoFit/>
          </a:bodyPr>
          <a:lstStyle/>
          <a:p>
            <a:r>
              <a:rPr lang="it-IT" sz="1100" b="1" dirty="0"/>
              <a:t>IL METODO</a:t>
            </a:r>
          </a:p>
        </p:txBody>
      </p:sp>
      <p:pic>
        <p:nvPicPr>
          <p:cNvPr id="19" name="Immagine 18">
            <a:extLst>
              <a:ext uri="{FF2B5EF4-FFF2-40B4-BE49-F238E27FC236}">
                <a16:creationId xmlns:a16="http://schemas.microsoft.com/office/drawing/2014/main" id="{C7338891-B31E-26F9-32F0-86A20B668355}"/>
              </a:ext>
            </a:extLst>
          </p:cNvPr>
          <p:cNvPicPr>
            <a:picLocks noChangeAspect="1"/>
          </p:cNvPicPr>
          <p:nvPr/>
        </p:nvPicPr>
        <p:blipFill>
          <a:blip r:embed="rId3"/>
          <a:stretch>
            <a:fillRect/>
          </a:stretch>
        </p:blipFill>
        <p:spPr>
          <a:xfrm>
            <a:off x="8660832" y="3114255"/>
            <a:ext cx="3124271" cy="1805135"/>
          </a:xfrm>
          <a:prstGeom prst="rect">
            <a:avLst/>
          </a:prstGeom>
        </p:spPr>
      </p:pic>
      <p:pic>
        <p:nvPicPr>
          <p:cNvPr id="21" name="Immagine 20">
            <a:extLst>
              <a:ext uri="{FF2B5EF4-FFF2-40B4-BE49-F238E27FC236}">
                <a16:creationId xmlns:a16="http://schemas.microsoft.com/office/drawing/2014/main" id="{BFE8C55B-BE6F-00A1-A808-A5F33CF156B1}"/>
              </a:ext>
            </a:extLst>
          </p:cNvPr>
          <p:cNvPicPr>
            <a:picLocks noChangeAspect="1"/>
          </p:cNvPicPr>
          <p:nvPr/>
        </p:nvPicPr>
        <p:blipFill>
          <a:blip r:embed="rId4"/>
          <a:stretch>
            <a:fillRect/>
          </a:stretch>
        </p:blipFill>
        <p:spPr>
          <a:xfrm>
            <a:off x="161012" y="4852479"/>
            <a:ext cx="5842962" cy="1658593"/>
          </a:xfrm>
          <a:prstGeom prst="rect">
            <a:avLst/>
          </a:prstGeom>
        </p:spPr>
      </p:pic>
      <p:pic>
        <p:nvPicPr>
          <p:cNvPr id="23" name="Immagine 22">
            <a:extLst>
              <a:ext uri="{FF2B5EF4-FFF2-40B4-BE49-F238E27FC236}">
                <a16:creationId xmlns:a16="http://schemas.microsoft.com/office/drawing/2014/main" id="{64BF6ED7-023A-0C86-76DB-4DF33B507A77}"/>
              </a:ext>
            </a:extLst>
          </p:cNvPr>
          <p:cNvPicPr>
            <a:picLocks noChangeAspect="1"/>
          </p:cNvPicPr>
          <p:nvPr/>
        </p:nvPicPr>
        <p:blipFill>
          <a:blip r:embed="rId5"/>
          <a:stretch>
            <a:fillRect/>
          </a:stretch>
        </p:blipFill>
        <p:spPr>
          <a:xfrm>
            <a:off x="6195482" y="495930"/>
            <a:ext cx="5795433" cy="2354893"/>
          </a:xfrm>
          <a:prstGeom prst="rect">
            <a:avLst/>
          </a:prstGeom>
        </p:spPr>
      </p:pic>
      <p:pic>
        <p:nvPicPr>
          <p:cNvPr id="25" name="Immagine 24">
            <a:extLst>
              <a:ext uri="{FF2B5EF4-FFF2-40B4-BE49-F238E27FC236}">
                <a16:creationId xmlns:a16="http://schemas.microsoft.com/office/drawing/2014/main" id="{51D3C4D9-ED8B-17C1-A3BC-EE78E6F5F64C}"/>
              </a:ext>
            </a:extLst>
          </p:cNvPr>
          <p:cNvPicPr>
            <a:picLocks noChangeAspect="1"/>
          </p:cNvPicPr>
          <p:nvPr/>
        </p:nvPicPr>
        <p:blipFill>
          <a:blip r:embed="rId6"/>
          <a:stretch>
            <a:fillRect/>
          </a:stretch>
        </p:blipFill>
        <p:spPr>
          <a:xfrm>
            <a:off x="153557" y="2815066"/>
            <a:ext cx="5835507" cy="1887025"/>
          </a:xfrm>
          <a:prstGeom prst="rect">
            <a:avLst/>
          </a:prstGeom>
        </p:spPr>
      </p:pic>
      <p:pic>
        <p:nvPicPr>
          <p:cNvPr id="27" name="Immagine 26">
            <a:extLst>
              <a:ext uri="{FF2B5EF4-FFF2-40B4-BE49-F238E27FC236}">
                <a16:creationId xmlns:a16="http://schemas.microsoft.com/office/drawing/2014/main" id="{6ABB0E69-9045-C895-E112-605FA53E206E}"/>
              </a:ext>
            </a:extLst>
          </p:cNvPr>
          <p:cNvPicPr>
            <a:picLocks noChangeAspect="1"/>
          </p:cNvPicPr>
          <p:nvPr/>
        </p:nvPicPr>
        <p:blipFill>
          <a:blip r:embed="rId7"/>
          <a:stretch>
            <a:fillRect/>
          </a:stretch>
        </p:blipFill>
        <p:spPr>
          <a:xfrm>
            <a:off x="161012" y="567839"/>
            <a:ext cx="5852245" cy="2096839"/>
          </a:xfrm>
          <a:prstGeom prst="rect">
            <a:avLst/>
          </a:prstGeom>
        </p:spPr>
      </p:pic>
      <p:sp>
        <p:nvSpPr>
          <p:cNvPr id="15" name="Ovale 14">
            <a:extLst>
              <a:ext uri="{FF2B5EF4-FFF2-40B4-BE49-F238E27FC236}">
                <a16:creationId xmlns:a16="http://schemas.microsoft.com/office/drawing/2014/main" id="{6F580947-060C-7D97-1DB1-B41E541FCADB}"/>
              </a:ext>
            </a:extLst>
          </p:cNvPr>
          <p:cNvSpPr/>
          <p:nvPr/>
        </p:nvSpPr>
        <p:spPr>
          <a:xfrm>
            <a:off x="2007757" y="2802366"/>
            <a:ext cx="622300" cy="400680"/>
          </a:xfrm>
          <a:prstGeom prst="ellipse">
            <a:avLst/>
          </a:prstGeom>
          <a:noFill/>
          <a:ln w="38100"/>
        </p:spPr>
        <p:style>
          <a:lnRef idx="2">
            <a:schemeClr val="accent3"/>
          </a:lnRef>
          <a:fillRef idx="1">
            <a:schemeClr val="lt1"/>
          </a:fillRef>
          <a:effectRef idx="0">
            <a:schemeClr val="accent3"/>
          </a:effectRef>
          <a:fontRef idx="minor">
            <a:schemeClr val="dk1"/>
          </a:fontRef>
        </p:style>
        <p:txBody>
          <a:bodyPr rtlCol="0" anchor="ctr"/>
          <a:lstStyle/>
          <a:p>
            <a:pPr algn="ctr"/>
            <a:endParaRPr lang="it-IT"/>
          </a:p>
        </p:txBody>
      </p:sp>
      <p:sp>
        <p:nvSpPr>
          <p:cNvPr id="16" name="Ovale 15">
            <a:extLst>
              <a:ext uri="{FF2B5EF4-FFF2-40B4-BE49-F238E27FC236}">
                <a16:creationId xmlns:a16="http://schemas.microsoft.com/office/drawing/2014/main" id="{1C17A0DF-D10F-88B4-E2DE-4C40288187B6}"/>
              </a:ext>
            </a:extLst>
          </p:cNvPr>
          <p:cNvSpPr/>
          <p:nvPr/>
        </p:nvSpPr>
        <p:spPr>
          <a:xfrm>
            <a:off x="859686" y="4760083"/>
            <a:ext cx="622300" cy="400680"/>
          </a:xfrm>
          <a:prstGeom prst="ellipse">
            <a:avLst/>
          </a:prstGeom>
          <a:noFill/>
          <a:ln w="38100"/>
        </p:spPr>
        <p:style>
          <a:lnRef idx="2">
            <a:schemeClr val="accent3"/>
          </a:lnRef>
          <a:fillRef idx="1">
            <a:schemeClr val="lt1"/>
          </a:fillRef>
          <a:effectRef idx="0">
            <a:schemeClr val="accent3"/>
          </a:effectRef>
          <a:fontRef idx="minor">
            <a:schemeClr val="dk1"/>
          </a:fontRef>
        </p:style>
        <p:txBody>
          <a:bodyPr rtlCol="0" anchor="ctr"/>
          <a:lstStyle/>
          <a:p>
            <a:pPr algn="ctr"/>
            <a:endParaRPr lang="it-IT"/>
          </a:p>
        </p:txBody>
      </p:sp>
      <p:sp>
        <p:nvSpPr>
          <p:cNvPr id="17" name="Ovale 16">
            <a:extLst>
              <a:ext uri="{FF2B5EF4-FFF2-40B4-BE49-F238E27FC236}">
                <a16:creationId xmlns:a16="http://schemas.microsoft.com/office/drawing/2014/main" id="{0B950335-BBAD-740F-08DE-7EE62DC9CA11}"/>
              </a:ext>
            </a:extLst>
          </p:cNvPr>
          <p:cNvSpPr/>
          <p:nvPr/>
        </p:nvSpPr>
        <p:spPr>
          <a:xfrm>
            <a:off x="2642757" y="542439"/>
            <a:ext cx="622300" cy="400680"/>
          </a:xfrm>
          <a:prstGeom prst="ellipse">
            <a:avLst/>
          </a:prstGeom>
          <a:noFill/>
          <a:ln w="38100"/>
        </p:spPr>
        <p:style>
          <a:lnRef idx="2">
            <a:schemeClr val="accent3"/>
          </a:lnRef>
          <a:fillRef idx="1">
            <a:schemeClr val="lt1"/>
          </a:fillRef>
          <a:effectRef idx="0">
            <a:schemeClr val="accent3"/>
          </a:effectRef>
          <a:fontRef idx="minor">
            <a:schemeClr val="dk1"/>
          </a:fontRef>
        </p:style>
        <p:txBody>
          <a:bodyPr rtlCol="0" anchor="ctr"/>
          <a:lstStyle/>
          <a:p>
            <a:pPr algn="ctr"/>
            <a:endParaRPr lang="it-IT"/>
          </a:p>
        </p:txBody>
      </p:sp>
      <p:sp>
        <p:nvSpPr>
          <p:cNvPr id="18" name="Ovale 17">
            <a:extLst>
              <a:ext uri="{FF2B5EF4-FFF2-40B4-BE49-F238E27FC236}">
                <a16:creationId xmlns:a16="http://schemas.microsoft.com/office/drawing/2014/main" id="{FE05B887-A149-8C3A-A3F1-B1BE304D856B}"/>
              </a:ext>
            </a:extLst>
          </p:cNvPr>
          <p:cNvSpPr/>
          <p:nvPr/>
        </p:nvSpPr>
        <p:spPr>
          <a:xfrm>
            <a:off x="8094952" y="445760"/>
            <a:ext cx="622300" cy="400680"/>
          </a:xfrm>
          <a:prstGeom prst="ellipse">
            <a:avLst/>
          </a:prstGeom>
          <a:noFill/>
          <a:ln w="38100"/>
        </p:spPr>
        <p:style>
          <a:lnRef idx="2">
            <a:schemeClr val="accent3"/>
          </a:lnRef>
          <a:fillRef idx="1">
            <a:schemeClr val="lt1"/>
          </a:fillRef>
          <a:effectRef idx="0">
            <a:schemeClr val="accent3"/>
          </a:effectRef>
          <a:fontRef idx="minor">
            <a:schemeClr val="dk1"/>
          </a:fontRef>
        </p:style>
        <p:txBody>
          <a:bodyPr rtlCol="0" anchor="ctr"/>
          <a:lstStyle/>
          <a:p>
            <a:pPr algn="ctr"/>
            <a:endParaRPr lang="it-IT"/>
          </a:p>
        </p:txBody>
      </p:sp>
      <p:sp>
        <p:nvSpPr>
          <p:cNvPr id="28" name="CasellaDiTesto 27">
            <a:extLst>
              <a:ext uri="{FF2B5EF4-FFF2-40B4-BE49-F238E27FC236}">
                <a16:creationId xmlns:a16="http://schemas.microsoft.com/office/drawing/2014/main" id="{27473556-0C91-31D4-54A5-EFD050FD22B8}"/>
              </a:ext>
            </a:extLst>
          </p:cNvPr>
          <p:cNvSpPr txBox="1"/>
          <p:nvPr/>
        </p:nvSpPr>
        <p:spPr>
          <a:xfrm>
            <a:off x="1790700" y="2403068"/>
            <a:ext cx="3911600" cy="261610"/>
          </a:xfrm>
          <a:prstGeom prst="rect">
            <a:avLst/>
          </a:prstGeom>
          <a:solidFill>
            <a:srgbClr val="FDFFFC"/>
          </a:solidFill>
        </p:spPr>
        <p:txBody>
          <a:bodyPr wrap="square" rtlCol="0">
            <a:spAutoFit/>
          </a:bodyPr>
          <a:lstStyle/>
          <a:p>
            <a:r>
              <a:rPr lang="it-IT" sz="1100" dirty="0">
                <a:solidFill>
                  <a:srgbClr val="016FBB"/>
                </a:solidFill>
              </a:rPr>
              <a:t>et al.</a:t>
            </a:r>
          </a:p>
        </p:txBody>
      </p:sp>
    </p:spTree>
    <p:extLst>
      <p:ext uri="{BB962C8B-B14F-4D97-AF65-F5344CB8AC3E}">
        <p14:creationId xmlns:p14="http://schemas.microsoft.com/office/powerpoint/2010/main" val="257554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1E883-A8B0-A765-732B-7AEBBC45BFD5}"/>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A57B227A-B933-7F10-0911-7E3F6AF8F9EB}"/>
              </a:ext>
            </a:extLst>
          </p:cNvPr>
          <p:cNvSpPr txBox="1"/>
          <p:nvPr/>
        </p:nvSpPr>
        <p:spPr>
          <a:xfrm>
            <a:off x="153557" y="234320"/>
            <a:ext cx="1369286" cy="261610"/>
          </a:xfrm>
          <a:prstGeom prst="rect">
            <a:avLst/>
          </a:prstGeom>
          <a:noFill/>
        </p:spPr>
        <p:txBody>
          <a:bodyPr wrap="none" rtlCol="0">
            <a:spAutoFit/>
          </a:bodyPr>
          <a:lstStyle/>
          <a:p>
            <a:r>
              <a:rPr lang="it-IT" sz="1100" b="1" dirty="0"/>
              <a:t>RISULTATI CHIAVE</a:t>
            </a:r>
          </a:p>
        </p:txBody>
      </p:sp>
      <p:sp>
        <p:nvSpPr>
          <p:cNvPr id="5" name="Titolo 4">
            <a:extLst>
              <a:ext uri="{FF2B5EF4-FFF2-40B4-BE49-F238E27FC236}">
                <a16:creationId xmlns:a16="http://schemas.microsoft.com/office/drawing/2014/main" id="{4EA5095F-D435-57BF-B7DA-030CC7CEF8C7}"/>
              </a:ext>
            </a:extLst>
          </p:cNvPr>
          <p:cNvSpPr>
            <a:spLocks noGrp="1"/>
          </p:cNvSpPr>
          <p:nvPr>
            <p:ph type="title"/>
          </p:nvPr>
        </p:nvSpPr>
        <p:spPr>
          <a:xfrm>
            <a:off x="590241" y="1084262"/>
            <a:ext cx="5727700" cy="5324475"/>
          </a:xfrm>
        </p:spPr>
        <p:txBody>
          <a:bodyPr>
            <a:normAutofit/>
          </a:bodyPr>
          <a:lstStyle/>
          <a:p>
            <a:pPr marL="571500" indent="-571500">
              <a:buFont typeface="Arial" panose="020B0604020202020204" pitchFamily="34" charset="0"/>
              <a:buChar char="•"/>
            </a:pPr>
            <a:r>
              <a:rPr lang="it-IT" sz="3600" u="sng" dirty="0"/>
              <a:t>McGillion 2021:</a:t>
            </a:r>
            <a:br>
              <a:rPr lang="it-IT" sz="3600" u="sng" dirty="0"/>
            </a:br>
            <a:r>
              <a:rPr lang="it-IT" sz="2800" dirty="0"/>
              <a:t>	RCT multicentrico (8 centri, Canada); chirurgia generale</a:t>
            </a:r>
            <a:br>
              <a:rPr lang="it-IT" sz="2800" dirty="0"/>
            </a:br>
            <a:br>
              <a:rPr lang="it-IT" sz="2800" dirty="0"/>
            </a:br>
            <a:r>
              <a:rPr lang="it-IT" sz="2800" dirty="0"/>
              <a:t>	</a:t>
            </a:r>
            <a:r>
              <a:rPr lang="it-IT" sz="2800" dirty="0" err="1"/>
              <a:t>outcome</a:t>
            </a:r>
            <a:r>
              <a:rPr lang="it-IT" sz="2800" dirty="0"/>
              <a:t> primario: sopravvivenza domiciliare nei 31 giorni di follow up</a:t>
            </a:r>
            <a:br>
              <a:rPr lang="it-IT" sz="2800" dirty="0"/>
            </a:br>
            <a:br>
              <a:rPr lang="it-IT" sz="2800" dirty="0"/>
            </a:br>
            <a:r>
              <a:rPr lang="it-IT" sz="2800" dirty="0"/>
              <a:t>	</a:t>
            </a:r>
            <a:r>
              <a:rPr lang="it-IT" sz="2800" dirty="0" err="1"/>
              <a:t>outcome</a:t>
            </a:r>
            <a:r>
              <a:rPr lang="it-IT" sz="2800" dirty="0"/>
              <a:t> secondari: 12 punti riguardanti la gestione postoperatoria della terapia e delle complicanze minori</a:t>
            </a:r>
            <a:endParaRPr lang="it-IT" sz="3200" dirty="0"/>
          </a:p>
        </p:txBody>
      </p:sp>
      <p:cxnSp>
        <p:nvCxnSpPr>
          <p:cNvPr id="7" name="Connettore diritto a freccia 6">
            <a:extLst>
              <a:ext uri="{FF2B5EF4-FFF2-40B4-BE49-F238E27FC236}">
                <a16:creationId xmlns:a16="http://schemas.microsoft.com/office/drawing/2014/main" id="{29B4A048-8CDD-0393-1541-BDCE8EB6A232}"/>
              </a:ext>
            </a:extLst>
          </p:cNvPr>
          <p:cNvCxnSpPr/>
          <p:nvPr/>
        </p:nvCxnSpPr>
        <p:spPr>
          <a:xfrm>
            <a:off x="1028391" y="20701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 name="Connettore diritto a freccia 7">
            <a:extLst>
              <a:ext uri="{FF2B5EF4-FFF2-40B4-BE49-F238E27FC236}">
                <a16:creationId xmlns:a16="http://schemas.microsoft.com/office/drawing/2014/main" id="{0841833B-6C0F-BCCD-D3B1-D63C1A700417}"/>
              </a:ext>
            </a:extLst>
          </p:cNvPr>
          <p:cNvCxnSpPr/>
          <p:nvPr/>
        </p:nvCxnSpPr>
        <p:spPr>
          <a:xfrm>
            <a:off x="1028391" y="32258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 name="Connettore diritto a freccia 8">
            <a:extLst>
              <a:ext uri="{FF2B5EF4-FFF2-40B4-BE49-F238E27FC236}">
                <a16:creationId xmlns:a16="http://schemas.microsoft.com/office/drawing/2014/main" id="{9573FEC4-04AD-FFAE-CA68-6D5A0B63D7E1}"/>
              </a:ext>
            </a:extLst>
          </p:cNvPr>
          <p:cNvCxnSpPr/>
          <p:nvPr/>
        </p:nvCxnSpPr>
        <p:spPr>
          <a:xfrm>
            <a:off x="1028391" y="47371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1" name="Immagine 10">
            <a:extLst>
              <a:ext uri="{FF2B5EF4-FFF2-40B4-BE49-F238E27FC236}">
                <a16:creationId xmlns:a16="http://schemas.microsoft.com/office/drawing/2014/main" id="{077A150D-E03C-FF03-BC81-4FFE30277D7F}"/>
              </a:ext>
            </a:extLst>
          </p:cNvPr>
          <p:cNvPicPr>
            <a:picLocks noChangeAspect="1"/>
          </p:cNvPicPr>
          <p:nvPr/>
        </p:nvPicPr>
        <p:blipFill>
          <a:blip r:embed="rId3"/>
          <a:stretch>
            <a:fillRect/>
          </a:stretch>
        </p:blipFill>
        <p:spPr>
          <a:xfrm>
            <a:off x="6665412" y="766762"/>
            <a:ext cx="5127913" cy="5232400"/>
          </a:xfrm>
          <a:prstGeom prst="rect">
            <a:avLst/>
          </a:prstGeom>
        </p:spPr>
      </p:pic>
      <p:sp>
        <p:nvSpPr>
          <p:cNvPr id="12" name="CasellaDiTesto 11">
            <a:extLst>
              <a:ext uri="{FF2B5EF4-FFF2-40B4-BE49-F238E27FC236}">
                <a16:creationId xmlns:a16="http://schemas.microsoft.com/office/drawing/2014/main" id="{AB32CA15-9527-52F6-7C93-E61FA433E4A4}"/>
              </a:ext>
            </a:extLst>
          </p:cNvPr>
          <p:cNvSpPr txBox="1"/>
          <p:nvPr/>
        </p:nvSpPr>
        <p:spPr>
          <a:xfrm>
            <a:off x="1203346" y="2666905"/>
            <a:ext cx="10242508" cy="1432114"/>
          </a:xfrm>
          <a:prstGeom prst="rect">
            <a:avLst/>
          </a:prstGeom>
          <a:solidFill>
            <a:srgbClr val="FDFFFC"/>
          </a:solidFill>
          <a:ln w="57150">
            <a:solidFill>
              <a:schemeClr val="accent5"/>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a:bodyPr>
          <a:lstStyle/>
          <a:p>
            <a:pPr algn="ctr">
              <a:lnSpc>
                <a:spcPct val="90000"/>
              </a:lnSpc>
              <a:spcAft>
                <a:spcPts val="600"/>
              </a:spcAft>
            </a:pPr>
            <a:r>
              <a:rPr lang="it-IT" sz="4000" b="1" i="1" dirty="0">
                <a:latin typeface="High Tower Text" panose="02040502050506030303" pitchFamily="18" charset="77"/>
              </a:rPr>
              <a:t>“The </a:t>
            </a:r>
            <a:r>
              <a:rPr lang="it-IT" sz="4000" b="1" i="1" dirty="0" err="1">
                <a:latin typeface="High Tower Text" panose="02040502050506030303" pitchFamily="18" charset="77"/>
              </a:rPr>
              <a:t>technology</a:t>
            </a:r>
            <a:r>
              <a:rPr lang="it-IT" sz="4000" b="1" i="1" dirty="0">
                <a:latin typeface="High Tower Text" panose="02040502050506030303" pitchFamily="18" charset="77"/>
              </a:rPr>
              <a:t> </a:t>
            </a:r>
            <a:r>
              <a:rPr lang="it-IT" sz="4000" b="1" i="1" dirty="0" err="1">
                <a:latin typeface="High Tower Text" panose="02040502050506030303" pitchFamily="18" charset="77"/>
              </a:rPr>
              <a:t>is</a:t>
            </a:r>
            <a:r>
              <a:rPr lang="it-IT" sz="4000" b="1" i="1" dirty="0">
                <a:latin typeface="High Tower Text" panose="02040502050506030303" pitchFamily="18" charset="77"/>
              </a:rPr>
              <a:t> </a:t>
            </a:r>
            <a:r>
              <a:rPr lang="it-IT" sz="4000" b="1" i="1" dirty="0" err="1">
                <a:latin typeface="High Tower Text" panose="02040502050506030303" pitchFamily="18" charset="77"/>
              </a:rPr>
              <a:t>only</a:t>
            </a:r>
            <a:r>
              <a:rPr lang="it-IT" sz="4000" b="1" i="1" dirty="0">
                <a:latin typeface="High Tower Text" panose="02040502050506030303" pitchFamily="18" charset="77"/>
              </a:rPr>
              <a:t> </a:t>
            </a:r>
            <a:r>
              <a:rPr lang="it-IT" sz="4000" b="1" i="1" dirty="0" err="1">
                <a:latin typeface="High Tower Text" panose="02040502050506030303" pitchFamily="18" charset="77"/>
              </a:rPr>
              <a:t>as</a:t>
            </a:r>
            <a:r>
              <a:rPr lang="it-IT" sz="4000" b="1" i="1" dirty="0">
                <a:latin typeface="High Tower Text" panose="02040502050506030303" pitchFamily="18" charset="77"/>
              </a:rPr>
              <a:t> </a:t>
            </a:r>
            <a:r>
              <a:rPr lang="it-IT" sz="4000" b="1" i="1" dirty="0" err="1">
                <a:latin typeface="High Tower Text" panose="02040502050506030303" pitchFamily="18" charset="77"/>
              </a:rPr>
              <a:t>useful</a:t>
            </a:r>
            <a:r>
              <a:rPr lang="it-IT" sz="4000" b="1" i="1" dirty="0">
                <a:latin typeface="High Tower Text" panose="02040502050506030303" pitchFamily="18" charset="77"/>
              </a:rPr>
              <a:t> </a:t>
            </a:r>
            <a:r>
              <a:rPr lang="it-IT" sz="4000" b="1" i="1" dirty="0" err="1">
                <a:latin typeface="High Tower Text" panose="02040502050506030303" pitchFamily="18" charset="77"/>
              </a:rPr>
              <a:t>as</a:t>
            </a:r>
            <a:r>
              <a:rPr lang="it-IT" sz="4000" b="1" i="1" dirty="0">
                <a:latin typeface="High Tower Text" panose="02040502050506030303" pitchFamily="18" charset="77"/>
              </a:rPr>
              <a:t> the clinical </a:t>
            </a:r>
            <a:r>
              <a:rPr lang="it-IT" sz="4000" b="1" i="1" dirty="0" err="1">
                <a:latin typeface="High Tower Text" panose="02040502050506030303" pitchFamily="18" charset="77"/>
              </a:rPr>
              <a:t>response</a:t>
            </a:r>
            <a:r>
              <a:rPr lang="it-IT" sz="4000" b="1" i="1" dirty="0">
                <a:latin typeface="High Tower Text" panose="02040502050506030303" pitchFamily="18" charset="77"/>
              </a:rPr>
              <a:t> </a:t>
            </a:r>
            <a:r>
              <a:rPr lang="it-IT" sz="4000" b="1" i="1" dirty="0" err="1">
                <a:latin typeface="High Tower Text" panose="02040502050506030303" pitchFamily="18" charset="77"/>
              </a:rPr>
              <a:t>behind</a:t>
            </a:r>
            <a:r>
              <a:rPr lang="it-IT" sz="4000" b="1" i="1" dirty="0">
                <a:latin typeface="High Tower Text" panose="02040502050506030303" pitchFamily="18" charset="77"/>
              </a:rPr>
              <a:t> </a:t>
            </a:r>
            <a:r>
              <a:rPr lang="it-IT" sz="4000" b="1" i="1" dirty="0" err="1">
                <a:latin typeface="High Tower Text" panose="02040502050506030303" pitchFamily="18" charset="77"/>
              </a:rPr>
              <a:t>it</a:t>
            </a:r>
            <a:r>
              <a:rPr lang="it-IT" sz="4000" b="1" i="1" dirty="0">
                <a:latin typeface="High Tower Text" panose="02040502050506030303" pitchFamily="18" charset="77"/>
              </a:rPr>
              <a:t>”</a:t>
            </a:r>
            <a:endParaRPr lang="en-US" sz="5400" b="1" i="1" dirty="0">
              <a:latin typeface="High Tower Text" panose="02040502050506030303" pitchFamily="18" charset="77"/>
              <a:cs typeface="Times New Roman" panose="02020603050405020304" pitchFamily="18" charset="0"/>
            </a:endParaRPr>
          </a:p>
        </p:txBody>
      </p:sp>
      <p:sp>
        <p:nvSpPr>
          <p:cNvPr id="14" name="CasellaDiTesto 13">
            <a:extLst>
              <a:ext uri="{FF2B5EF4-FFF2-40B4-BE49-F238E27FC236}">
                <a16:creationId xmlns:a16="http://schemas.microsoft.com/office/drawing/2014/main" id="{8E65D008-5BA5-6C2F-B346-09C3F83916EC}"/>
              </a:ext>
            </a:extLst>
          </p:cNvPr>
          <p:cNvSpPr txBox="1"/>
          <p:nvPr/>
        </p:nvSpPr>
        <p:spPr>
          <a:xfrm>
            <a:off x="153557" y="728359"/>
            <a:ext cx="6601911" cy="461665"/>
          </a:xfrm>
          <a:prstGeom prst="rect">
            <a:avLst/>
          </a:prstGeom>
          <a:noFill/>
        </p:spPr>
        <p:txBody>
          <a:bodyPr wrap="square">
            <a:spAutoFit/>
          </a:bodyPr>
          <a:lstStyle/>
          <a:p>
            <a:r>
              <a:rPr lang="it-IT" sz="2400" i="1" dirty="0">
                <a:latin typeface="Georgia" panose="02040502050405020303" pitchFamily="18" charset="0"/>
              </a:rPr>
              <a:t>Ma allora il Remote Monitoring funziona?</a:t>
            </a:r>
            <a:endParaRPr lang="it-IT" sz="1600" i="1" dirty="0">
              <a:latin typeface="Georgia" panose="02040502050405020303" pitchFamily="18" charset="0"/>
            </a:endParaRPr>
          </a:p>
        </p:txBody>
      </p:sp>
    </p:spTree>
    <p:extLst>
      <p:ext uri="{BB962C8B-B14F-4D97-AF65-F5344CB8AC3E}">
        <p14:creationId xmlns:p14="http://schemas.microsoft.com/office/powerpoint/2010/main" val="153199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ECEA5-1B94-ABBF-D65B-3FAD6EA29DC0}"/>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57F6B7F0-7BEF-B500-2505-23B75DA556D7}"/>
              </a:ext>
            </a:extLst>
          </p:cNvPr>
          <p:cNvSpPr txBox="1"/>
          <p:nvPr/>
        </p:nvSpPr>
        <p:spPr>
          <a:xfrm>
            <a:off x="153557" y="234320"/>
            <a:ext cx="1369286" cy="261610"/>
          </a:xfrm>
          <a:prstGeom prst="rect">
            <a:avLst/>
          </a:prstGeom>
          <a:noFill/>
        </p:spPr>
        <p:txBody>
          <a:bodyPr wrap="none" rtlCol="0">
            <a:spAutoFit/>
          </a:bodyPr>
          <a:lstStyle/>
          <a:p>
            <a:r>
              <a:rPr lang="it-IT" sz="1100" b="1" dirty="0"/>
              <a:t>RISULTATI CHIAVE</a:t>
            </a:r>
          </a:p>
        </p:txBody>
      </p:sp>
      <p:sp>
        <p:nvSpPr>
          <p:cNvPr id="6" name="Titolo 4">
            <a:extLst>
              <a:ext uri="{FF2B5EF4-FFF2-40B4-BE49-F238E27FC236}">
                <a16:creationId xmlns:a16="http://schemas.microsoft.com/office/drawing/2014/main" id="{7C16DEA3-2B2A-ECE8-7776-F589257ECD51}"/>
              </a:ext>
            </a:extLst>
          </p:cNvPr>
          <p:cNvSpPr>
            <a:spLocks noGrp="1"/>
          </p:cNvSpPr>
          <p:nvPr>
            <p:ph type="title"/>
          </p:nvPr>
        </p:nvSpPr>
        <p:spPr>
          <a:xfrm>
            <a:off x="370390" y="1143777"/>
            <a:ext cx="4836609" cy="4947460"/>
          </a:xfrm>
        </p:spPr>
        <p:txBody>
          <a:bodyPr>
            <a:normAutofit/>
          </a:bodyPr>
          <a:lstStyle/>
          <a:p>
            <a:pPr marL="571500" indent="-571500">
              <a:buFont typeface="Arial" panose="020B0604020202020204" pitchFamily="34" charset="0"/>
              <a:buChar char="•"/>
            </a:pPr>
            <a:r>
              <a:rPr lang="it-IT" sz="3600" u="sng" dirty="0"/>
              <a:t>Farinella 2024:</a:t>
            </a:r>
            <a:br>
              <a:rPr lang="it-IT" sz="3600" u="sng" dirty="0"/>
            </a:br>
            <a:r>
              <a:rPr lang="it-IT" sz="2800" dirty="0"/>
              <a:t>	meta-analisi, 5 studi (2015-2023), 2210 pazienti; chirurgia bariatrica</a:t>
            </a:r>
            <a:br>
              <a:rPr lang="it-IT" sz="2800" dirty="0"/>
            </a:br>
            <a:br>
              <a:rPr lang="it-IT" sz="2800" dirty="0"/>
            </a:br>
            <a:r>
              <a:rPr lang="it-IT" sz="2800" dirty="0"/>
              <a:t>	</a:t>
            </a:r>
            <a:r>
              <a:rPr lang="it-IT" sz="2800" dirty="0" err="1"/>
              <a:t>outcomes</a:t>
            </a:r>
            <a:r>
              <a:rPr lang="it-IT" sz="2800" dirty="0"/>
              <a:t>: impatto su TWL e EWL, </a:t>
            </a:r>
            <a:r>
              <a:rPr lang="it-IT" sz="2800" dirty="0" err="1"/>
              <a:t>riaccesso</a:t>
            </a:r>
            <a:r>
              <a:rPr lang="it-IT" sz="2800" dirty="0"/>
              <a:t> in pronto soccorso</a:t>
            </a:r>
            <a:br>
              <a:rPr lang="it-IT" sz="2800" dirty="0"/>
            </a:br>
            <a:br>
              <a:rPr lang="it-IT" sz="2800" dirty="0"/>
            </a:br>
            <a:r>
              <a:rPr lang="it-IT" sz="2800" dirty="0"/>
              <a:t>	risultati eterogenei e non statisticamente significativi</a:t>
            </a:r>
            <a:endParaRPr lang="it-IT" sz="3200" dirty="0"/>
          </a:p>
        </p:txBody>
      </p:sp>
      <p:cxnSp>
        <p:nvCxnSpPr>
          <p:cNvPr id="7" name="Connettore diritto a freccia 6">
            <a:extLst>
              <a:ext uri="{FF2B5EF4-FFF2-40B4-BE49-F238E27FC236}">
                <a16:creationId xmlns:a16="http://schemas.microsoft.com/office/drawing/2014/main" id="{2BC29476-453E-C6A6-5989-9B15480C74F9}"/>
              </a:ext>
            </a:extLst>
          </p:cNvPr>
          <p:cNvCxnSpPr/>
          <p:nvPr/>
        </p:nvCxnSpPr>
        <p:spPr>
          <a:xfrm>
            <a:off x="863600" y="21336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 name="Connettore diritto a freccia 7">
            <a:extLst>
              <a:ext uri="{FF2B5EF4-FFF2-40B4-BE49-F238E27FC236}">
                <a16:creationId xmlns:a16="http://schemas.microsoft.com/office/drawing/2014/main" id="{0D4B0371-251C-D41B-9052-1FA7237260F3}"/>
              </a:ext>
            </a:extLst>
          </p:cNvPr>
          <p:cNvCxnSpPr/>
          <p:nvPr/>
        </p:nvCxnSpPr>
        <p:spPr>
          <a:xfrm>
            <a:off x="863600" y="36703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 name="Connettore diritto a freccia 8">
            <a:extLst>
              <a:ext uri="{FF2B5EF4-FFF2-40B4-BE49-F238E27FC236}">
                <a16:creationId xmlns:a16="http://schemas.microsoft.com/office/drawing/2014/main" id="{E2E80FC5-5340-344D-21E2-514C1F050DD8}"/>
              </a:ext>
            </a:extLst>
          </p:cNvPr>
          <p:cNvCxnSpPr/>
          <p:nvPr/>
        </p:nvCxnSpPr>
        <p:spPr>
          <a:xfrm>
            <a:off x="863600" y="52070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 name="CasellaDiTesto 9">
            <a:extLst>
              <a:ext uri="{FF2B5EF4-FFF2-40B4-BE49-F238E27FC236}">
                <a16:creationId xmlns:a16="http://schemas.microsoft.com/office/drawing/2014/main" id="{F52D0E5B-FDE5-0161-C719-33DD4D2EFFEF}"/>
              </a:ext>
            </a:extLst>
          </p:cNvPr>
          <p:cNvSpPr txBox="1"/>
          <p:nvPr/>
        </p:nvSpPr>
        <p:spPr>
          <a:xfrm>
            <a:off x="370391" y="682112"/>
            <a:ext cx="6601911" cy="461665"/>
          </a:xfrm>
          <a:prstGeom prst="rect">
            <a:avLst/>
          </a:prstGeom>
          <a:noFill/>
        </p:spPr>
        <p:txBody>
          <a:bodyPr wrap="square">
            <a:spAutoFit/>
          </a:bodyPr>
          <a:lstStyle/>
          <a:p>
            <a:r>
              <a:rPr lang="it-IT" sz="2400" i="1" dirty="0">
                <a:latin typeface="Georgia" panose="02040502050405020303" pitchFamily="18" charset="0"/>
              </a:rPr>
              <a:t>E cosa sappiamo sulla chirurgia bariatrica?</a:t>
            </a:r>
            <a:endParaRPr lang="it-IT" sz="1600" i="1" dirty="0">
              <a:latin typeface="Georgia" panose="02040502050405020303" pitchFamily="18" charset="0"/>
            </a:endParaRPr>
          </a:p>
        </p:txBody>
      </p:sp>
      <p:sp>
        <p:nvSpPr>
          <p:cNvPr id="11" name="Titolo 4">
            <a:extLst>
              <a:ext uri="{FF2B5EF4-FFF2-40B4-BE49-F238E27FC236}">
                <a16:creationId xmlns:a16="http://schemas.microsoft.com/office/drawing/2014/main" id="{39098A8E-257B-D3BC-B6FD-362EF0FB8C1D}"/>
              </a:ext>
            </a:extLst>
          </p:cNvPr>
          <p:cNvSpPr txBox="1">
            <a:spLocks/>
          </p:cNvSpPr>
          <p:nvPr/>
        </p:nvSpPr>
        <p:spPr>
          <a:xfrm>
            <a:off x="6286500" y="1196570"/>
            <a:ext cx="5651499" cy="49474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it-IT" sz="3600" u="sng" dirty="0"/>
              <a:t>Lee 2025:</a:t>
            </a:r>
            <a:br>
              <a:rPr lang="it-IT" sz="3600" u="sng" dirty="0"/>
            </a:br>
            <a:r>
              <a:rPr lang="it-IT" sz="2800" dirty="0"/>
              <a:t>	meta-analisi, 20 studi (2014-2024), 20380 pazienti; chirurgia bariatrica</a:t>
            </a:r>
            <a:br>
              <a:rPr lang="it-IT" sz="2800" dirty="0"/>
            </a:br>
            <a:br>
              <a:rPr lang="it-IT" sz="2800" dirty="0"/>
            </a:br>
            <a:r>
              <a:rPr lang="it-IT" sz="2800" dirty="0"/>
              <a:t>	</a:t>
            </a:r>
            <a:r>
              <a:rPr lang="it-IT" sz="2800" dirty="0" err="1"/>
              <a:t>outcome</a:t>
            </a:r>
            <a:r>
              <a:rPr lang="it-IT" sz="2800" dirty="0"/>
              <a:t>: impatto sulla </a:t>
            </a:r>
            <a:r>
              <a:rPr lang="it-IT" sz="2800" dirty="0" err="1"/>
              <a:t>readmission</a:t>
            </a:r>
            <a:r>
              <a:rPr lang="it-IT" sz="2800" dirty="0"/>
              <a:t> e sulle complicanze</a:t>
            </a:r>
            <a:br>
              <a:rPr lang="it-IT" sz="2800" dirty="0"/>
            </a:br>
            <a:br>
              <a:rPr lang="it-IT" sz="2800" dirty="0"/>
            </a:br>
            <a:r>
              <a:rPr lang="it-IT" sz="2800" dirty="0"/>
              <a:t>	risultati non statisticamente significativi, ma </a:t>
            </a:r>
            <a:r>
              <a:rPr lang="it-IT" sz="2800" dirty="0" err="1"/>
              <a:t>readmission</a:t>
            </a:r>
            <a:r>
              <a:rPr lang="it-IT" sz="2800" dirty="0"/>
              <a:t> e complicanze maggiori nel gruppo monitorizzato</a:t>
            </a:r>
            <a:endParaRPr lang="it-IT" sz="3200" dirty="0"/>
          </a:p>
        </p:txBody>
      </p:sp>
      <p:cxnSp>
        <p:nvCxnSpPr>
          <p:cNvPr id="12" name="Connettore diritto a freccia 11">
            <a:extLst>
              <a:ext uri="{FF2B5EF4-FFF2-40B4-BE49-F238E27FC236}">
                <a16:creationId xmlns:a16="http://schemas.microsoft.com/office/drawing/2014/main" id="{624B812E-A16C-6A36-9F65-4FFA8142E924}"/>
              </a:ext>
            </a:extLst>
          </p:cNvPr>
          <p:cNvCxnSpPr/>
          <p:nvPr/>
        </p:nvCxnSpPr>
        <p:spPr>
          <a:xfrm>
            <a:off x="6775452" y="20066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 name="Connettore diritto a freccia 12">
            <a:extLst>
              <a:ext uri="{FF2B5EF4-FFF2-40B4-BE49-F238E27FC236}">
                <a16:creationId xmlns:a16="http://schemas.microsoft.com/office/drawing/2014/main" id="{22FE9806-302C-D608-59BA-37AE7EDEEFD8}"/>
              </a:ext>
            </a:extLst>
          </p:cNvPr>
          <p:cNvCxnSpPr/>
          <p:nvPr/>
        </p:nvCxnSpPr>
        <p:spPr>
          <a:xfrm>
            <a:off x="6775452" y="35433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Connettore diritto a freccia 13">
            <a:extLst>
              <a:ext uri="{FF2B5EF4-FFF2-40B4-BE49-F238E27FC236}">
                <a16:creationId xmlns:a16="http://schemas.microsoft.com/office/drawing/2014/main" id="{0AB28CA8-D0FA-FE04-BA3F-FE107AF1C80D}"/>
              </a:ext>
            </a:extLst>
          </p:cNvPr>
          <p:cNvCxnSpPr/>
          <p:nvPr/>
        </p:nvCxnSpPr>
        <p:spPr>
          <a:xfrm>
            <a:off x="6775452" y="46863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5" name="CasellaDiTesto 14">
            <a:extLst>
              <a:ext uri="{FF2B5EF4-FFF2-40B4-BE49-F238E27FC236}">
                <a16:creationId xmlns:a16="http://schemas.microsoft.com/office/drawing/2014/main" id="{2BC13164-A95F-234F-57A1-013B2C005E8B}"/>
              </a:ext>
            </a:extLst>
          </p:cNvPr>
          <p:cNvSpPr txBox="1"/>
          <p:nvPr/>
        </p:nvSpPr>
        <p:spPr>
          <a:xfrm>
            <a:off x="3252581" y="2242514"/>
            <a:ext cx="5686837" cy="2855571"/>
          </a:xfrm>
          <a:prstGeom prst="rect">
            <a:avLst/>
          </a:prstGeom>
          <a:solidFill>
            <a:srgbClr val="FDFFFC"/>
          </a:solidFill>
          <a:ln w="57150">
            <a:solidFill>
              <a:schemeClr val="accent2"/>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a:bodyPr>
          <a:lstStyle/>
          <a:p>
            <a:pPr algn="ctr">
              <a:lnSpc>
                <a:spcPct val="90000"/>
              </a:lnSpc>
              <a:spcAft>
                <a:spcPts val="600"/>
              </a:spcAft>
            </a:pPr>
            <a:r>
              <a:rPr lang="en-US" sz="3200" b="1" dirty="0">
                <a:latin typeface="Apple Braille" pitchFamily="2" charset="0"/>
                <a:cs typeface="Baghdad" pitchFamily="2" charset="-78"/>
              </a:rPr>
              <a:t>Le </a:t>
            </a:r>
            <a:r>
              <a:rPr lang="en-US" sz="3200" b="1" dirty="0" err="1">
                <a:latin typeface="Apple Braille" pitchFamily="2" charset="0"/>
                <a:cs typeface="Baghdad" pitchFamily="2" charset="-78"/>
              </a:rPr>
              <a:t>differenze</a:t>
            </a:r>
            <a:r>
              <a:rPr lang="en-US" sz="3200" b="1" dirty="0">
                <a:latin typeface="Apple Braille" pitchFamily="2" charset="0"/>
                <a:cs typeface="Baghdad" pitchFamily="2" charset="-78"/>
              </a:rPr>
              <a:t> </a:t>
            </a:r>
            <a:r>
              <a:rPr lang="en-US" sz="3200" b="1" dirty="0" err="1">
                <a:latin typeface="Apple Braille" pitchFamily="2" charset="0"/>
                <a:cs typeface="Baghdad" pitchFamily="2" charset="-78"/>
              </a:rPr>
              <a:t>tra</a:t>
            </a:r>
            <a:r>
              <a:rPr lang="en-US" sz="3200" b="1" dirty="0">
                <a:latin typeface="Apple Braille" pitchFamily="2" charset="0"/>
                <a:cs typeface="Baghdad" pitchFamily="2" charset="-78"/>
              </a:rPr>
              <a:t> </a:t>
            </a:r>
            <a:r>
              <a:rPr lang="en-US" sz="3200" b="1" dirty="0" err="1">
                <a:latin typeface="Apple Braille" pitchFamily="2" charset="0"/>
                <a:cs typeface="Baghdad" pitchFamily="2" charset="-78"/>
              </a:rPr>
              <a:t>studi</a:t>
            </a:r>
            <a:r>
              <a:rPr lang="en-US" sz="3200" b="1" dirty="0">
                <a:latin typeface="Apple Braille" pitchFamily="2" charset="0"/>
                <a:cs typeface="Baghdad" pitchFamily="2" charset="-78"/>
              </a:rPr>
              <a:t>, </a:t>
            </a:r>
            <a:r>
              <a:rPr lang="en-US" sz="3200" b="1" dirty="0" err="1">
                <a:latin typeface="Apple Braille" pitchFamily="2" charset="0"/>
                <a:cs typeface="Baghdad" pitchFamily="2" charset="-78"/>
              </a:rPr>
              <a:t>protocolli</a:t>
            </a:r>
            <a:r>
              <a:rPr lang="en-US" sz="3200" b="1" dirty="0">
                <a:latin typeface="Apple Braille" pitchFamily="2" charset="0"/>
                <a:cs typeface="Baghdad" pitchFamily="2" charset="-78"/>
              </a:rPr>
              <a:t>, </a:t>
            </a:r>
            <a:r>
              <a:rPr lang="en-US" sz="3200" b="1" dirty="0" err="1">
                <a:latin typeface="Apple Braille" pitchFamily="2" charset="0"/>
                <a:cs typeface="Baghdad" pitchFamily="2" charset="-78"/>
              </a:rPr>
              <a:t>interventi</a:t>
            </a:r>
            <a:r>
              <a:rPr lang="en-US" sz="3200" b="1" dirty="0">
                <a:latin typeface="Apple Braille" pitchFamily="2" charset="0"/>
                <a:cs typeface="Baghdad" pitchFamily="2" charset="-78"/>
              </a:rPr>
              <a:t> e </a:t>
            </a:r>
            <a:r>
              <a:rPr lang="en-US" sz="3200" b="1" dirty="0" err="1">
                <a:latin typeface="Apple Braille" pitchFamily="2" charset="0"/>
                <a:cs typeface="Baghdad" pitchFamily="2" charset="-78"/>
              </a:rPr>
              <a:t>tecnologie</a:t>
            </a:r>
            <a:r>
              <a:rPr lang="en-US" sz="3200" b="1" dirty="0">
                <a:latin typeface="Apple Braille" pitchFamily="2" charset="0"/>
                <a:cs typeface="Baghdad" pitchFamily="2" charset="-78"/>
              </a:rPr>
              <a:t> </a:t>
            </a:r>
            <a:r>
              <a:rPr lang="en-US" sz="3200" b="1" dirty="0" err="1">
                <a:latin typeface="Apple Braille" pitchFamily="2" charset="0"/>
                <a:cs typeface="Baghdad" pitchFamily="2" charset="-78"/>
              </a:rPr>
              <a:t>sono</a:t>
            </a:r>
            <a:r>
              <a:rPr lang="en-US" sz="3200" b="1" dirty="0">
                <a:latin typeface="Apple Braille" pitchFamily="2" charset="0"/>
                <a:cs typeface="Baghdad" pitchFamily="2" charset="-78"/>
              </a:rPr>
              <a:t> </a:t>
            </a:r>
            <a:r>
              <a:rPr lang="en-US" sz="3200" b="1" dirty="0" err="1">
                <a:latin typeface="Apple Braille" pitchFamily="2" charset="0"/>
                <a:cs typeface="Baghdad" pitchFamily="2" charset="-78"/>
              </a:rPr>
              <a:t>troppo</a:t>
            </a:r>
            <a:r>
              <a:rPr lang="en-US" sz="3200" b="1" dirty="0">
                <a:latin typeface="Apple Braille" pitchFamily="2" charset="0"/>
                <a:cs typeface="Baghdad" pitchFamily="2" charset="-78"/>
              </a:rPr>
              <a:t> </a:t>
            </a:r>
            <a:r>
              <a:rPr lang="en-US" sz="3200" b="1" dirty="0" err="1">
                <a:latin typeface="Apple Braille" pitchFamily="2" charset="0"/>
                <a:cs typeface="Baghdad" pitchFamily="2" charset="-78"/>
              </a:rPr>
              <a:t>ampie</a:t>
            </a:r>
            <a:r>
              <a:rPr lang="en-US" sz="3200" b="1" dirty="0">
                <a:latin typeface="Apple Braille" pitchFamily="2" charset="0"/>
                <a:cs typeface="Baghdad" pitchFamily="2" charset="-78"/>
              </a:rPr>
              <a:t> per </a:t>
            </a:r>
            <a:r>
              <a:rPr lang="en-US" sz="3200" b="1" dirty="0" err="1">
                <a:latin typeface="Apple Braille" pitchFamily="2" charset="0"/>
                <a:cs typeface="Baghdad" pitchFamily="2" charset="-78"/>
              </a:rPr>
              <a:t>essere</a:t>
            </a:r>
            <a:r>
              <a:rPr lang="en-US" sz="3200" b="1" dirty="0">
                <a:latin typeface="Apple Braille" pitchFamily="2" charset="0"/>
                <a:cs typeface="Baghdad" pitchFamily="2" charset="-78"/>
              </a:rPr>
              <a:t> </a:t>
            </a:r>
            <a:r>
              <a:rPr lang="en-US" sz="3200" b="1" dirty="0" err="1">
                <a:latin typeface="Apple Braille" pitchFamily="2" charset="0"/>
                <a:cs typeface="Baghdad" pitchFamily="2" charset="-78"/>
              </a:rPr>
              <a:t>confrontate</a:t>
            </a:r>
            <a:endParaRPr lang="en-US" sz="3200" b="1" dirty="0">
              <a:latin typeface="Apple Braille" pitchFamily="2" charset="0"/>
              <a:cs typeface="Baghdad" pitchFamily="2" charset="-78"/>
            </a:endParaRPr>
          </a:p>
        </p:txBody>
      </p:sp>
    </p:spTree>
    <p:extLst>
      <p:ext uri="{BB962C8B-B14F-4D97-AF65-F5344CB8AC3E}">
        <p14:creationId xmlns:p14="http://schemas.microsoft.com/office/powerpoint/2010/main" val="1268612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77793-148C-EFA2-E8D8-163993E2A574}"/>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6A9D7928-AC88-7773-580F-627FF152DABB}"/>
              </a:ext>
            </a:extLst>
          </p:cNvPr>
          <p:cNvSpPr txBox="1"/>
          <p:nvPr/>
        </p:nvSpPr>
        <p:spPr>
          <a:xfrm>
            <a:off x="153557" y="234320"/>
            <a:ext cx="1369286" cy="261610"/>
          </a:xfrm>
          <a:prstGeom prst="rect">
            <a:avLst/>
          </a:prstGeom>
          <a:noFill/>
        </p:spPr>
        <p:txBody>
          <a:bodyPr wrap="none" rtlCol="0">
            <a:spAutoFit/>
          </a:bodyPr>
          <a:lstStyle/>
          <a:p>
            <a:r>
              <a:rPr lang="it-IT" sz="1100" b="1" dirty="0"/>
              <a:t>RISULTATI CHIAVE</a:t>
            </a:r>
          </a:p>
        </p:txBody>
      </p:sp>
      <p:sp>
        <p:nvSpPr>
          <p:cNvPr id="6" name="Titolo 4">
            <a:extLst>
              <a:ext uri="{FF2B5EF4-FFF2-40B4-BE49-F238E27FC236}">
                <a16:creationId xmlns:a16="http://schemas.microsoft.com/office/drawing/2014/main" id="{76B3EF23-9E87-D9AC-659A-29B8D5F7BBB0}"/>
              </a:ext>
            </a:extLst>
          </p:cNvPr>
          <p:cNvSpPr>
            <a:spLocks noGrp="1"/>
          </p:cNvSpPr>
          <p:nvPr>
            <p:ph type="title"/>
          </p:nvPr>
        </p:nvSpPr>
        <p:spPr>
          <a:xfrm>
            <a:off x="357690" y="1270777"/>
            <a:ext cx="4836609" cy="4583923"/>
          </a:xfrm>
        </p:spPr>
        <p:txBody>
          <a:bodyPr>
            <a:normAutofit/>
          </a:bodyPr>
          <a:lstStyle/>
          <a:p>
            <a:pPr marL="571500" indent="-571500">
              <a:buFont typeface="Arial" panose="020B0604020202020204" pitchFamily="34" charset="0"/>
              <a:buChar char="•"/>
            </a:pPr>
            <a:r>
              <a:rPr lang="it-IT" sz="3600" u="sng" dirty="0" err="1"/>
              <a:t>Carandina</a:t>
            </a:r>
            <a:r>
              <a:rPr lang="it-IT" sz="3600" u="sng" dirty="0"/>
              <a:t> 2026:</a:t>
            </a:r>
            <a:br>
              <a:rPr lang="it-IT" sz="3600" u="sng" dirty="0"/>
            </a:br>
            <a:r>
              <a:rPr lang="it-IT" sz="2800" dirty="0"/>
              <a:t>	RCT monocentrico (Francia), 179 pazienti; sleeve </a:t>
            </a:r>
            <a:r>
              <a:rPr lang="it-IT" sz="2800" dirty="0" err="1"/>
              <a:t>gastrectomy</a:t>
            </a:r>
            <a:br>
              <a:rPr lang="it-IT" sz="2800" dirty="0"/>
            </a:br>
            <a:br>
              <a:rPr lang="it-IT" sz="2800" dirty="0"/>
            </a:br>
            <a:r>
              <a:rPr lang="it-IT" sz="2800" dirty="0"/>
              <a:t>	</a:t>
            </a:r>
            <a:r>
              <a:rPr lang="it-IT" sz="2800" dirty="0" err="1"/>
              <a:t>primary</a:t>
            </a:r>
            <a:r>
              <a:rPr lang="it-IT" sz="2800" dirty="0"/>
              <a:t> </a:t>
            </a:r>
            <a:r>
              <a:rPr lang="it-IT" sz="2800" dirty="0" err="1"/>
              <a:t>outcome</a:t>
            </a:r>
            <a:r>
              <a:rPr lang="it-IT" sz="2800" dirty="0"/>
              <a:t>: riammissione precoce (15 giorni)</a:t>
            </a:r>
            <a:br>
              <a:rPr lang="it-IT" sz="2800" dirty="0"/>
            </a:br>
            <a:br>
              <a:rPr lang="it-IT" sz="2800" dirty="0"/>
            </a:br>
            <a:r>
              <a:rPr lang="it-IT" sz="2800" dirty="0"/>
              <a:t>	</a:t>
            </a:r>
            <a:r>
              <a:rPr lang="it-IT" sz="2800" dirty="0" err="1"/>
              <a:t>secondary</a:t>
            </a:r>
            <a:r>
              <a:rPr lang="it-IT" sz="2800" dirty="0"/>
              <a:t> </a:t>
            </a:r>
            <a:r>
              <a:rPr lang="it-IT" sz="2800" dirty="0" err="1"/>
              <a:t>outcome</a:t>
            </a:r>
            <a:r>
              <a:rPr lang="it-IT" sz="2800" dirty="0"/>
              <a:t>: soddisfazione del paziente</a:t>
            </a:r>
            <a:endParaRPr lang="it-IT" sz="3200" dirty="0"/>
          </a:p>
        </p:txBody>
      </p:sp>
      <p:cxnSp>
        <p:nvCxnSpPr>
          <p:cNvPr id="7" name="Connettore diritto a freccia 6">
            <a:extLst>
              <a:ext uri="{FF2B5EF4-FFF2-40B4-BE49-F238E27FC236}">
                <a16:creationId xmlns:a16="http://schemas.microsoft.com/office/drawing/2014/main" id="{7379ED69-AFF7-1BF4-FAA8-0690455541DC}"/>
              </a:ext>
            </a:extLst>
          </p:cNvPr>
          <p:cNvCxnSpPr/>
          <p:nvPr/>
        </p:nvCxnSpPr>
        <p:spPr>
          <a:xfrm>
            <a:off x="850900" y="20828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 name="Connettore diritto a freccia 7">
            <a:extLst>
              <a:ext uri="{FF2B5EF4-FFF2-40B4-BE49-F238E27FC236}">
                <a16:creationId xmlns:a16="http://schemas.microsoft.com/office/drawing/2014/main" id="{AC1B99E5-3E2A-E982-4066-B248C5B31EE8}"/>
              </a:ext>
            </a:extLst>
          </p:cNvPr>
          <p:cNvCxnSpPr/>
          <p:nvPr/>
        </p:nvCxnSpPr>
        <p:spPr>
          <a:xfrm>
            <a:off x="850900" y="36195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 name="Connettore diritto a freccia 8">
            <a:extLst>
              <a:ext uri="{FF2B5EF4-FFF2-40B4-BE49-F238E27FC236}">
                <a16:creationId xmlns:a16="http://schemas.microsoft.com/office/drawing/2014/main" id="{7E7C6E11-2965-EC23-5DE7-265E8ADC6730}"/>
              </a:ext>
            </a:extLst>
          </p:cNvPr>
          <p:cNvCxnSpPr/>
          <p:nvPr/>
        </p:nvCxnSpPr>
        <p:spPr>
          <a:xfrm>
            <a:off x="850900" y="5156200"/>
            <a:ext cx="3937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 name="CasellaDiTesto 9">
            <a:extLst>
              <a:ext uri="{FF2B5EF4-FFF2-40B4-BE49-F238E27FC236}">
                <a16:creationId xmlns:a16="http://schemas.microsoft.com/office/drawing/2014/main" id="{808852E4-05A1-7203-D69E-1F52A6603864}"/>
              </a:ext>
            </a:extLst>
          </p:cNvPr>
          <p:cNvSpPr txBox="1"/>
          <p:nvPr/>
        </p:nvSpPr>
        <p:spPr>
          <a:xfrm>
            <a:off x="370391" y="682112"/>
            <a:ext cx="11300909" cy="400110"/>
          </a:xfrm>
          <a:prstGeom prst="rect">
            <a:avLst/>
          </a:prstGeom>
          <a:noFill/>
        </p:spPr>
        <p:txBody>
          <a:bodyPr wrap="square">
            <a:spAutoFit/>
          </a:bodyPr>
          <a:lstStyle/>
          <a:p>
            <a:r>
              <a:rPr lang="it-IT" sz="2000" i="1" dirty="0">
                <a:latin typeface="Georgia" panose="02040502050405020303" pitchFamily="18" charset="0"/>
              </a:rPr>
              <a:t>Ma quindi wearable </a:t>
            </a:r>
            <a:r>
              <a:rPr lang="it-IT" sz="2000" i="1" dirty="0" err="1">
                <a:latin typeface="Georgia" panose="02040502050405020303" pitchFamily="18" charset="0"/>
              </a:rPr>
              <a:t>sensors</a:t>
            </a:r>
            <a:r>
              <a:rPr lang="it-IT" sz="2000" i="1" dirty="0">
                <a:latin typeface="Georgia" panose="02040502050405020303" pitchFamily="18" charset="0"/>
              </a:rPr>
              <a:t> and remote monitoring possono prevenire il reingresso in ospedale?</a:t>
            </a:r>
            <a:endParaRPr lang="it-IT" sz="1400" i="1" dirty="0">
              <a:latin typeface="Georgia" panose="02040502050405020303" pitchFamily="18" charset="0"/>
            </a:endParaRPr>
          </a:p>
        </p:txBody>
      </p:sp>
      <p:pic>
        <p:nvPicPr>
          <p:cNvPr id="4" name="Immagine 3">
            <a:extLst>
              <a:ext uri="{FF2B5EF4-FFF2-40B4-BE49-F238E27FC236}">
                <a16:creationId xmlns:a16="http://schemas.microsoft.com/office/drawing/2014/main" id="{ED54F0FF-1BF7-C521-CEC0-A2F142416698}"/>
              </a:ext>
            </a:extLst>
          </p:cNvPr>
          <p:cNvPicPr>
            <a:picLocks noChangeAspect="1"/>
          </p:cNvPicPr>
          <p:nvPr/>
        </p:nvPicPr>
        <p:blipFill>
          <a:blip r:embed="rId3"/>
          <a:stretch>
            <a:fillRect/>
          </a:stretch>
        </p:blipFill>
        <p:spPr>
          <a:xfrm>
            <a:off x="6525710" y="1268404"/>
            <a:ext cx="4548690" cy="2128202"/>
          </a:xfrm>
          <a:prstGeom prst="rect">
            <a:avLst/>
          </a:prstGeom>
        </p:spPr>
      </p:pic>
      <p:pic>
        <p:nvPicPr>
          <p:cNvPr id="17" name="Immagine 16">
            <a:extLst>
              <a:ext uri="{FF2B5EF4-FFF2-40B4-BE49-F238E27FC236}">
                <a16:creationId xmlns:a16="http://schemas.microsoft.com/office/drawing/2014/main" id="{2E1648C9-C9BA-3479-9609-0045DFE13853}"/>
              </a:ext>
            </a:extLst>
          </p:cNvPr>
          <p:cNvPicPr>
            <a:picLocks noChangeAspect="1"/>
          </p:cNvPicPr>
          <p:nvPr/>
        </p:nvPicPr>
        <p:blipFill>
          <a:blip r:embed="rId4"/>
          <a:stretch>
            <a:fillRect/>
          </a:stretch>
        </p:blipFill>
        <p:spPr>
          <a:xfrm>
            <a:off x="6589210" y="3461395"/>
            <a:ext cx="4419600" cy="3176143"/>
          </a:xfrm>
          <a:prstGeom prst="rect">
            <a:avLst/>
          </a:prstGeom>
        </p:spPr>
      </p:pic>
      <p:sp>
        <p:nvSpPr>
          <p:cNvPr id="18" name="Ovale 17">
            <a:extLst>
              <a:ext uri="{FF2B5EF4-FFF2-40B4-BE49-F238E27FC236}">
                <a16:creationId xmlns:a16="http://schemas.microsoft.com/office/drawing/2014/main" id="{D8711469-7A9E-3A70-D89F-9A2BA7C95AFE}"/>
              </a:ext>
            </a:extLst>
          </p:cNvPr>
          <p:cNvSpPr/>
          <p:nvPr/>
        </p:nvSpPr>
        <p:spPr>
          <a:xfrm>
            <a:off x="10618357" y="2144865"/>
            <a:ext cx="453953" cy="230035"/>
          </a:xfrm>
          <a:prstGeom prst="ellipse">
            <a:avLst/>
          </a:prstGeom>
          <a:noFill/>
          <a:ln w="38100"/>
        </p:spPr>
        <p:style>
          <a:lnRef idx="2">
            <a:schemeClr val="accent3"/>
          </a:lnRef>
          <a:fillRef idx="1">
            <a:schemeClr val="lt1"/>
          </a:fillRef>
          <a:effectRef idx="0">
            <a:schemeClr val="accent3"/>
          </a:effectRef>
          <a:fontRef idx="minor">
            <a:schemeClr val="dk1"/>
          </a:fontRef>
        </p:style>
        <p:txBody>
          <a:bodyPr rtlCol="0" anchor="ctr"/>
          <a:lstStyle/>
          <a:p>
            <a:pPr algn="ctr"/>
            <a:endParaRPr lang="it-IT"/>
          </a:p>
        </p:txBody>
      </p:sp>
      <p:sp>
        <p:nvSpPr>
          <p:cNvPr id="19" name="Ovale 18">
            <a:extLst>
              <a:ext uri="{FF2B5EF4-FFF2-40B4-BE49-F238E27FC236}">
                <a16:creationId xmlns:a16="http://schemas.microsoft.com/office/drawing/2014/main" id="{D25A0598-F09B-7B6F-FEAB-EFECEBF7CB3A}"/>
              </a:ext>
            </a:extLst>
          </p:cNvPr>
          <p:cNvSpPr/>
          <p:nvPr/>
        </p:nvSpPr>
        <p:spPr>
          <a:xfrm>
            <a:off x="10631057" y="2693817"/>
            <a:ext cx="453953" cy="230035"/>
          </a:xfrm>
          <a:prstGeom prst="ellipse">
            <a:avLst/>
          </a:prstGeom>
          <a:noFill/>
          <a:ln w="38100"/>
        </p:spPr>
        <p:style>
          <a:lnRef idx="2">
            <a:schemeClr val="accent3"/>
          </a:lnRef>
          <a:fillRef idx="1">
            <a:schemeClr val="lt1"/>
          </a:fillRef>
          <a:effectRef idx="0">
            <a:schemeClr val="accent3"/>
          </a:effectRef>
          <a:fontRef idx="minor">
            <a:schemeClr val="dk1"/>
          </a:fontRef>
        </p:style>
        <p:txBody>
          <a:bodyPr rtlCol="0" anchor="ctr"/>
          <a:lstStyle/>
          <a:p>
            <a:pPr algn="ctr"/>
            <a:endParaRPr lang="it-IT"/>
          </a:p>
        </p:txBody>
      </p:sp>
      <p:sp>
        <p:nvSpPr>
          <p:cNvPr id="20" name="CasellaDiTesto 19">
            <a:extLst>
              <a:ext uri="{FF2B5EF4-FFF2-40B4-BE49-F238E27FC236}">
                <a16:creationId xmlns:a16="http://schemas.microsoft.com/office/drawing/2014/main" id="{460D42B9-B6D5-0364-6C61-7373CFB64E8E}"/>
              </a:ext>
            </a:extLst>
          </p:cNvPr>
          <p:cNvSpPr txBox="1"/>
          <p:nvPr/>
        </p:nvSpPr>
        <p:spPr>
          <a:xfrm>
            <a:off x="2864540" y="2949363"/>
            <a:ext cx="6462919" cy="1340274"/>
          </a:xfrm>
          <a:prstGeom prst="rect">
            <a:avLst/>
          </a:prstGeom>
          <a:solidFill>
            <a:srgbClr val="FDFFFC"/>
          </a:solidFill>
          <a:ln w="57150">
            <a:solidFill>
              <a:schemeClr val="accent3"/>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ctr">
            <a:normAutofit/>
          </a:bodyPr>
          <a:lstStyle/>
          <a:p>
            <a:pPr algn="ctr">
              <a:lnSpc>
                <a:spcPct val="90000"/>
              </a:lnSpc>
              <a:spcAft>
                <a:spcPts val="600"/>
              </a:spcAft>
            </a:pPr>
            <a:r>
              <a:rPr lang="en-US" sz="3200" b="1" dirty="0">
                <a:latin typeface="Apple Braille" pitchFamily="2" charset="0"/>
                <a:cs typeface="Baghdad" pitchFamily="2" charset="-78"/>
              </a:rPr>
              <a:t>I </a:t>
            </a:r>
            <a:r>
              <a:rPr lang="en-US" sz="3200" b="1" dirty="0" err="1">
                <a:latin typeface="Apple Braille" pitchFamily="2" charset="0"/>
                <a:cs typeface="Baghdad" pitchFamily="2" charset="-78"/>
              </a:rPr>
              <a:t>dati</a:t>
            </a:r>
            <a:r>
              <a:rPr lang="en-US" sz="3200" b="1" dirty="0">
                <a:latin typeface="Apple Braille" pitchFamily="2" charset="0"/>
                <a:cs typeface="Baghdad" pitchFamily="2" charset="-78"/>
              </a:rPr>
              <a:t> </a:t>
            </a:r>
            <a:r>
              <a:rPr lang="en-US" sz="3200" b="1" dirty="0" err="1">
                <a:latin typeface="Apple Braille" pitchFamily="2" charset="0"/>
                <a:cs typeface="Baghdad" pitchFamily="2" charset="-78"/>
              </a:rPr>
              <a:t>sembrano</a:t>
            </a:r>
            <a:r>
              <a:rPr lang="en-US" sz="3200" b="1" dirty="0">
                <a:latin typeface="Apple Braille" pitchFamily="2" charset="0"/>
                <a:cs typeface="Baghdad" pitchFamily="2" charset="-78"/>
              </a:rPr>
              <a:t> </a:t>
            </a:r>
            <a:r>
              <a:rPr lang="en-US" sz="3200" b="1" dirty="0" err="1">
                <a:latin typeface="Apple Braille" pitchFamily="2" charset="0"/>
                <a:cs typeface="Baghdad" pitchFamily="2" charset="-78"/>
              </a:rPr>
              <a:t>incoraggianti</a:t>
            </a:r>
            <a:r>
              <a:rPr lang="en-US" sz="3200" b="1" dirty="0">
                <a:latin typeface="Apple Braille" pitchFamily="2" charset="0"/>
                <a:cs typeface="Baghdad" pitchFamily="2" charset="-78"/>
              </a:rPr>
              <a:t>…</a:t>
            </a:r>
          </a:p>
        </p:txBody>
      </p:sp>
    </p:spTree>
    <p:extLst>
      <p:ext uri="{BB962C8B-B14F-4D97-AF65-F5344CB8AC3E}">
        <p14:creationId xmlns:p14="http://schemas.microsoft.com/office/powerpoint/2010/main" val="11992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27A407-5043-3405-6F34-4ABCEEFF6AE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Video 5" descr="Rendering vetro 3D di composti chimici">
            <a:extLst>
              <a:ext uri="{FF2B5EF4-FFF2-40B4-BE49-F238E27FC236}">
                <a16:creationId xmlns:a16="http://schemas.microsoft.com/office/drawing/2014/main" id="{C89F8806-2D7C-1B61-2565-2B943682FCC4}"/>
              </a:ext>
            </a:extLst>
          </p:cNvPr>
          <p:cNvPicPr>
            <a:picLocks noChangeAspect="1"/>
          </p:cNvPicPr>
          <p:nvPr>
            <a:videoFile r:link="rId1"/>
            <p:extLst>
              <p:ext uri="{DAA4B4D4-6D71-4841-9C94-3DE7FCFB9230}">
                <p14:media xmlns:p14="http://schemas.microsoft.com/office/powerpoint/2010/main" r:embed="rId2">
                  <p14:trim end="6015.1699"/>
                </p14:media>
              </p:ext>
            </p:extLst>
          </p:nvPr>
        </p:nvPicPr>
        <p:blipFill>
          <a:blip r:embed="rId5"/>
          <a:srcRect r="-1" b="283"/>
          <a:stretch>
            <a:fillRect/>
          </a:stretch>
        </p:blipFill>
        <p:spPr>
          <a:xfrm>
            <a:off x="20" y="-22"/>
            <a:ext cx="12191977" cy="6858022"/>
          </a:xfrm>
          <a:prstGeom prst="rect">
            <a:avLst/>
          </a:prstGeom>
        </p:spPr>
      </p:pic>
      <p:sp>
        <p:nvSpPr>
          <p:cNvPr id="12" name="Rectangle 11">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asellaDiTesto 6">
            <a:extLst>
              <a:ext uri="{FF2B5EF4-FFF2-40B4-BE49-F238E27FC236}">
                <a16:creationId xmlns:a16="http://schemas.microsoft.com/office/drawing/2014/main" id="{962A3DEC-9142-F8DE-1168-25C15604EF5E}"/>
              </a:ext>
            </a:extLst>
          </p:cNvPr>
          <p:cNvSpPr txBox="1"/>
          <p:nvPr/>
        </p:nvSpPr>
        <p:spPr>
          <a:xfrm>
            <a:off x="153557" y="234320"/>
            <a:ext cx="1904689" cy="261610"/>
          </a:xfrm>
          <a:prstGeom prst="rect">
            <a:avLst/>
          </a:prstGeom>
          <a:noFill/>
        </p:spPr>
        <p:txBody>
          <a:bodyPr wrap="none" rtlCol="0">
            <a:spAutoFit/>
          </a:bodyPr>
          <a:lstStyle/>
          <a:p>
            <a:r>
              <a:rPr lang="it-IT" sz="1100" b="1" dirty="0">
                <a:solidFill>
                  <a:schemeClr val="bg1"/>
                </a:solidFill>
              </a:rPr>
              <a:t>IL “CHANGE IN PRACTICE”</a:t>
            </a:r>
          </a:p>
        </p:txBody>
      </p:sp>
      <p:sp>
        <p:nvSpPr>
          <p:cNvPr id="17" name="Rettangolo 16">
            <a:extLst>
              <a:ext uri="{FF2B5EF4-FFF2-40B4-BE49-F238E27FC236}">
                <a16:creationId xmlns:a16="http://schemas.microsoft.com/office/drawing/2014/main" id="{6003036D-294A-1148-E9AE-2D77985781F6}"/>
              </a:ext>
            </a:extLst>
          </p:cNvPr>
          <p:cNvSpPr/>
          <p:nvPr/>
        </p:nvSpPr>
        <p:spPr>
          <a:xfrm>
            <a:off x="805521" y="1181908"/>
            <a:ext cx="4298107" cy="4219432"/>
          </a:xfrm>
          <a:prstGeom prst="rect">
            <a:avLst/>
          </a:prstGeom>
          <a:solidFill>
            <a:srgbClr val="FDFFFC"/>
          </a:solidFill>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it-IT" dirty="0">
              <a:solidFill>
                <a:schemeClr val="tx1"/>
              </a:solidFill>
            </a:endParaRPr>
          </a:p>
        </p:txBody>
      </p:sp>
      <p:sp>
        <p:nvSpPr>
          <p:cNvPr id="18" name="Rettangolo 17">
            <a:extLst>
              <a:ext uri="{FF2B5EF4-FFF2-40B4-BE49-F238E27FC236}">
                <a16:creationId xmlns:a16="http://schemas.microsoft.com/office/drawing/2014/main" id="{80F7AB6A-BF60-3BAF-EE1B-383178B45BD2}"/>
              </a:ext>
            </a:extLst>
          </p:cNvPr>
          <p:cNvSpPr/>
          <p:nvPr/>
        </p:nvSpPr>
        <p:spPr>
          <a:xfrm>
            <a:off x="7088374" y="1181908"/>
            <a:ext cx="4304763" cy="4219432"/>
          </a:xfrm>
          <a:prstGeom prst="rect">
            <a:avLst/>
          </a:prstGeom>
          <a:solidFill>
            <a:srgbClr val="FDFFFC"/>
          </a:solidFill>
          <a:ln w="3810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it-IT"/>
          </a:p>
        </p:txBody>
      </p:sp>
      <p:pic>
        <p:nvPicPr>
          <p:cNvPr id="9" name="Immagine 8">
            <a:extLst>
              <a:ext uri="{FF2B5EF4-FFF2-40B4-BE49-F238E27FC236}">
                <a16:creationId xmlns:a16="http://schemas.microsoft.com/office/drawing/2014/main" id="{A63D8727-9BF7-F97B-C399-8C7A1AE0E179}"/>
              </a:ext>
            </a:extLst>
          </p:cNvPr>
          <p:cNvPicPr>
            <a:picLocks noChangeAspect="1"/>
          </p:cNvPicPr>
          <p:nvPr/>
        </p:nvPicPr>
        <p:blipFill>
          <a:blip r:embed="rId6"/>
          <a:srcRect t="16920"/>
          <a:stretch>
            <a:fillRect/>
          </a:stretch>
        </p:blipFill>
        <p:spPr>
          <a:xfrm>
            <a:off x="1068786" y="1656985"/>
            <a:ext cx="3574633" cy="2803510"/>
          </a:xfrm>
          <a:prstGeom prst="rect">
            <a:avLst/>
          </a:prstGeom>
        </p:spPr>
      </p:pic>
      <p:pic>
        <p:nvPicPr>
          <p:cNvPr id="13" name="Immagine 12">
            <a:extLst>
              <a:ext uri="{FF2B5EF4-FFF2-40B4-BE49-F238E27FC236}">
                <a16:creationId xmlns:a16="http://schemas.microsoft.com/office/drawing/2014/main" id="{B855D33F-1846-ACEF-0039-FBF856A40AF2}"/>
              </a:ext>
            </a:extLst>
          </p:cNvPr>
          <p:cNvPicPr>
            <a:picLocks noChangeAspect="1"/>
          </p:cNvPicPr>
          <p:nvPr/>
        </p:nvPicPr>
        <p:blipFill>
          <a:blip r:embed="rId7"/>
          <a:stretch>
            <a:fillRect/>
          </a:stretch>
        </p:blipFill>
        <p:spPr>
          <a:xfrm>
            <a:off x="7761629" y="1570681"/>
            <a:ext cx="3209825" cy="3107019"/>
          </a:xfrm>
          <a:prstGeom prst="rect">
            <a:avLst/>
          </a:prstGeom>
        </p:spPr>
      </p:pic>
      <p:sp>
        <p:nvSpPr>
          <p:cNvPr id="19" name="CasellaDiTesto 18">
            <a:extLst>
              <a:ext uri="{FF2B5EF4-FFF2-40B4-BE49-F238E27FC236}">
                <a16:creationId xmlns:a16="http://schemas.microsoft.com/office/drawing/2014/main" id="{4F37BB07-054C-A29C-7A1B-91695A56455A}"/>
              </a:ext>
            </a:extLst>
          </p:cNvPr>
          <p:cNvSpPr txBox="1"/>
          <p:nvPr/>
        </p:nvSpPr>
        <p:spPr>
          <a:xfrm>
            <a:off x="948247" y="4677700"/>
            <a:ext cx="3985260" cy="646331"/>
          </a:xfrm>
          <a:prstGeom prst="rect">
            <a:avLst/>
          </a:prstGeom>
          <a:noFill/>
        </p:spPr>
        <p:txBody>
          <a:bodyPr wrap="square" rtlCol="0">
            <a:spAutoFit/>
          </a:bodyPr>
          <a:lstStyle/>
          <a:p>
            <a:r>
              <a:rPr lang="it-IT" dirty="0"/>
              <a:t>Sfruttare i dispositivi di cui i pazienti sono già in possesso…</a:t>
            </a:r>
          </a:p>
        </p:txBody>
      </p:sp>
      <p:sp>
        <p:nvSpPr>
          <p:cNvPr id="20" name="CasellaDiTesto 19">
            <a:extLst>
              <a:ext uri="{FF2B5EF4-FFF2-40B4-BE49-F238E27FC236}">
                <a16:creationId xmlns:a16="http://schemas.microsoft.com/office/drawing/2014/main" id="{34BB95B3-11A0-E7C1-EE36-BDA0CA433F2F}"/>
              </a:ext>
            </a:extLst>
          </p:cNvPr>
          <p:cNvSpPr txBox="1"/>
          <p:nvPr/>
        </p:nvSpPr>
        <p:spPr>
          <a:xfrm>
            <a:off x="7248125" y="4677699"/>
            <a:ext cx="3985260" cy="646331"/>
          </a:xfrm>
          <a:prstGeom prst="rect">
            <a:avLst/>
          </a:prstGeom>
          <a:noFill/>
        </p:spPr>
        <p:txBody>
          <a:bodyPr wrap="square" rtlCol="0">
            <a:spAutoFit/>
          </a:bodyPr>
          <a:lstStyle/>
          <a:p>
            <a:r>
              <a:rPr lang="it-IT" dirty="0"/>
              <a:t>…creare </a:t>
            </a:r>
            <a:r>
              <a:rPr lang="it-IT" dirty="0" err="1"/>
              <a:t>un’app</a:t>
            </a:r>
            <a:r>
              <a:rPr lang="it-IT" dirty="0"/>
              <a:t> che faciliti la raccolta delle rilevazioni…</a:t>
            </a:r>
          </a:p>
        </p:txBody>
      </p:sp>
      <p:sp>
        <p:nvSpPr>
          <p:cNvPr id="21" name="CasellaDiTesto 20">
            <a:extLst>
              <a:ext uri="{FF2B5EF4-FFF2-40B4-BE49-F238E27FC236}">
                <a16:creationId xmlns:a16="http://schemas.microsoft.com/office/drawing/2014/main" id="{AEAA2B97-C958-AF59-7AFA-A131D1DAF9A4}"/>
              </a:ext>
            </a:extLst>
          </p:cNvPr>
          <p:cNvSpPr txBox="1"/>
          <p:nvPr/>
        </p:nvSpPr>
        <p:spPr>
          <a:xfrm>
            <a:off x="1262050" y="5045825"/>
            <a:ext cx="9667902" cy="156966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it-IT" sz="3200" b="1" dirty="0">
                <a:latin typeface="Chamberi Super Display" panose="02040503080505020303" pitchFamily="18" charset="77"/>
              </a:rPr>
              <a:t>…in altre parole: massimizzare la raccolta dati per poter sviluppare un protocollo che inserisca la telemedicina nella nostra pratica clinica</a:t>
            </a:r>
          </a:p>
        </p:txBody>
      </p:sp>
    </p:spTree>
    <p:extLst>
      <p:ext uri="{BB962C8B-B14F-4D97-AF65-F5344CB8AC3E}">
        <p14:creationId xmlns:p14="http://schemas.microsoft.com/office/powerpoint/2010/main" val="334379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ox(in)">
                                      <p:cBhvr>
                                        <p:cTn id="3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6"/>
                                        </p:tgtEl>
                                      </p:cBhvr>
                                    </p:cmd>
                                  </p:childTnLst>
                                </p:cTn>
                              </p:par>
                            </p:childTnLst>
                          </p:cTn>
                        </p:par>
                      </p:childTnLst>
                    </p:cTn>
                  </p:par>
                </p:childTnLst>
              </p:cTn>
              <p:nextCondLst>
                <p:cond evt="onClick" delay="0">
                  <p:tgtEl>
                    <p:spTgt spid="6"/>
                  </p:tgtEl>
                </p:cond>
              </p:nextCondLst>
            </p:seq>
            <p:video>
              <p:cMediaNode mute="1">
                <p:cTn id="39" repeatCount="0" fill="hold" display="0">
                  <p:stCondLst>
                    <p:cond delay="indefinite"/>
                  </p:stCondLst>
                </p:cTn>
                <p:tgtEl>
                  <p:spTgt spid="6"/>
                </p:tgtEl>
              </p:cMediaNode>
            </p:video>
          </p:childTnLst>
        </p:cTn>
      </p:par>
    </p:tnLst>
    <p:bldLst>
      <p:bldP spid="17" grpId="0" animBg="1"/>
      <p:bldP spid="18" grpId="0" animBg="1"/>
      <p:bldP spid="19" grpId="0"/>
      <p:bldP spid="20" grpId="0"/>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7113E25-6701-EBA2-26B5-BA32DD245E8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magine 5">
            <a:extLst>
              <a:ext uri="{FF2B5EF4-FFF2-40B4-BE49-F238E27FC236}">
                <a16:creationId xmlns:a16="http://schemas.microsoft.com/office/drawing/2014/main" id="{4C9B463C-8069-A2B7-8FB7-E43EE32727EF}"/>
              </a:ext>
            </a:extLst>
          </p:cNvPr>
          <p:cNvPicPr>
            <a:picLocks noChangeAspect="1"/>
          </p:cNvPicPr>
          <p:nvPr/>
        </p:nvPicPr>
        <p:blipFill>
          <a:blip r:embed="rId2">
            <a:alphaModFix amt="50000"/>
          </a:blip>
          <a:srcRect t="11601" r="-1" b="47618"/>
          <a:stretch>
            <a:fillRect/>
          </a:stretch>
        </p:blipFill>
        <p:spPr>
          <a:xfrm>
            <a:off x="20" y="1"/>
            <a:ext cx="12191980" cy="6857999"/>
          </a:xfrm>
          <a:prstGeom prst="rect">
            <a:avLst/>
          </a:prstGeom>
        </p:spPr>
      </p:pic>
      <p:sp>
        <p:nvSpPr>
          <p:cNvPr id="5" name="Titolo 4">
            <a:extLst>
              <a:ext uri="{FF2B5EF4-FFF2-40B4-BE49-F238E27FC236}">
                <a16:creationId xmlns:a16="http://schemas.microsoft.com/office/drawing/2014/main" id="{546CFAD0-5069-FEA5-FAFB-76E3E34EDD83}"/>
              </a:ext>
            </a:extLst>
          </p:cNvPr>
          <p:cNvSpPr>
            <a:spLocks noGrp="1"/>
          </p:cNvSpPr>
          <p:nvPr>
            <p:ph type="title"/>
          </p:nvPr>
        </p:nvSpPr>
        <p:spPr>
          <a:xfrm>
            <a:off x="1524000" y="1189831"/>
            <a:ext cx="9144000" cy="4478338"/>
          </a:xfrm>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p>
            <a:pPr algn="ctr"/>
            <a:r>
              <a:rPr lang="en-US" sz="4000" b="1" i="1" dirty="0">
                <a:solidFill>
                  <a:schemeClr val="bg1"/>
                </a:solidFill>
                <a:latin typeface="Aparajita" panose="02020603050405020304" pitchFamily="18" charset="0"/>
                <a:cs typeface="Aparajita" panose="02020603050405020304" pitchFamily="18" charset="0"/>
              </a:rPr>
              <a:t>Non tutti </a:t>
            </a:r>
            <a:r>
              <a:rPr lang="en-US" sz="4000" b="1" i="1" dirty="0" err="1">
                <a:solidFill>
                  <a:schemeClr val="bg1"/>
                </a:solidFill>
                <a:latin typeface="Aparajita" panose="02020603050405020304" pitchFamily="18" charset="0"/>
                <a:cs typeface="Aparajita" panose="02020603050405020304" pitchFamily="18" charset="0"/>
              </a:rPr>
              <a:t>i</a:t>
            </a:r>
            <a:r>
              <a:rPr lang="en-US" sz="4000" b="1" i="1" dirty="0">
                <a:solidFill>
                  <a:schemeClr val="bg1"/>
                </a:solidFill>
                <a:latin typeface="Aparajita" panose="02020603050405020304" pitchFamily="18" charset="0"/>
                <a:cs typeface="Aparajita" panose="02020603050405020304" pitchFamily="18" charset="0"/>
              </a:rPr>
              <a:t> </a:t>
            </a:r>
            <a:r>
              <a:rPr lang="en-US" sz="4000" b="1" i="1" dirty="0" err="1">
                <a:solidFill>
                  <a:schemeClr val="bg1"/>
                </a:solidFill>
                <a:latin typeface="Aparajita" panose="02020603050405020304" pitchFamily="18" charset="0"/>
                <a:cs typeface="Aparajita" panose="02020603050405020304" pitchFamily="18" charset="0"/>
              </a:rPr>
              <a:t>pazienti</a:t>
            </a:r>
            <a:r>
              <a:rPr lang="en-US" sz="4000" b="1" i="1" dirty="0">
                <a:solidFill>
                  <a:schemeClr val="bg1"/>
                </a:solidFill>
                <a:latin typeface="Aparajita" panose="02020603050405020304" pitchFamily="18" charset="0"/>
                <a:cs typeface="Aparajita" panose="02020603050405020304" pitchFamily="18" charset="0"/>
              </a:rPr>
              <a:t> </a:t>
            </a:r>
            <a:r>
              <a:rPr lang="en-US" sz="4000" b="1" i="1" dirty="0" err="1">
                <a:solidFill>
                  <a:schemeClr val="bg1"/>
                </a:solidFill>
                <a:latin typeface="Aparajita" panose="02020603050405020304" pitchFamily="18" charset="0"/>
                <a:cs typeface="Aparajita" panose="02020603050405020304" pitchFamily="18" charset="0"/>
              </a:rPr>
              <a:t>hanno</a:t>
            </a:r>
            <a:r>
              <a:rPr lang="en-US" sz="4000" b="1" i="1" dirty="0">
                <a:solidFill>
                  <a:schemeClr val="bg1"/>
                </a:solidFill>
                <a:latin typeface="Aparajita" panose="02020603050405020304" pitchFamily="18" charset="0"/>
                <a:cs typeface="Aparajita" panose="02020603050405020304" pitchFamily="18" charset="0"/>
              </a:rPr>
              <a:t> </a:t>
            </a:r>
            <a:r>
              <a:rPr lang="en-US" sz="4000" b="1" i="1" dirty="0" err="1">
                <a:solidFill>
                  <a:schemeClr val="bg1"/>
                </a:solidFill>
                <a:latin typeface="Aparajita" panose="02020603050405020304" pitchFamily="18" charset="0"/>
                <a:cs typeface="Aparajita" panose="02020603050405020304" pitchFamily="18" charset="0"/>
              </a:rPr>
              <a:t>bisogno</a:t>
            </a:r>
            <a:r>
              <a:rPr lang="en-US" sz="4000" b="1" i="1" dirty="0">
                <a:solidFill>
                  <a:schemeClr val="bg1"/>
                </a:solidFill>
                <a:latin typeface="Aparajita" panose="02020603050405020304" pitchFamily="18" charset="0"/>
                <a:cs typeface="Aparajita" panose="02020603050405020304" pitchFamily="18" charset="0"/>
              </a:rPr>
              <a:t> di </a:t>
            </a:r>
            <a:r>
              <a:rPr lang="en-US" sz="4000" b="1" i="1" dirty="0" err="1">
                <a:solidFill>
                  <a:schemeClr val="bg1"/>
                </a:solidFill>
                <a:latin typeface="Aparajita" panose="02020603050405020304" pitchFamily="18" charset="0"/>
                <a:cs typeface="Aparajita" panose="02020603050405020304" pitchFamily="18" charset="0"/>
              </a:rPr>
              <a:t>una</a:t>
            </a:r>
            <a:r>
              <a:rPr lang="en-US" sz="4000" b="1" i="1" dirty="0">
                <a:solidFill>
                  <a:schemeClr val="bg1"/>
                </a:solidFill>
                <a:latin typeface="Aparajita" panose="02020603050405020304" pitchFamily="18" charset="0"/>
                <a:cs typeface="Aparajita" panose="02020603050405020304" pitchFamily="18" charset="0"/>
              </a:rPr>
              <a:t> visita, tutti </a:t>
            </a:r>
            <a:r>
              <a:rPr lang="en-US" sz="4000" b="1" i="1" dirty="0" err="1">
                <a:solidFill>
                  <a:schemeClr val="bg1"/>
                </a:solidFill>
                <a:latin typeface="Aparajita" panose="02020603050405020304" pitchFamily="18" charset="0"/>
                <a:cs typeface="Aparajita" panose="02020603050405020304" pitchFamily="18" charset="0"/>
              </a:rPr>
              <a:t>i</a:t>
            </a:r>
            <a:r>
              <a:rPr lang="en-US" sz="4000" b="1" i="1" dirty="0">
                <a:solidFill>
                  <a:schemeClr val="bg1"/>
                </a:solidFill>
                <a:latin typeface="Aparajita" panose="02020603050405020304" pitchFamily="18" charset="0"/>
                <a:cs typeface="Aparajita" panose="02020603050405020304" pitchFamily="18" charset="0"/>
              </a:rPr>
              <a:t> </a:t>
            </a:r>
            <a:r>
              <a:rPr lang="en-US" sz="4000" b="1" i="1" dirty="0" err="1">
                <a:solidFill>
                  <a:schemeClr val="bg1"/>
                </a:solidFill>
                <a:latin typeface="Aparajita" panose="02020603050405020304" pitchFamily="18" charset="0"/>
                <a:cs typeface="Aparajita" panose="02020603050405020304" pitchFamily="18" charset="0"/>
              </a:rPr>
              <a:t>pazienti</a:t>
            </a:r>
            <a:r>
              <a:rPr lang="en-US" sz="4000" b="1" i="1" dirty="0">
                <a:solidFill>
                  <a:schemeClr val="bg1"/>
                </a:solidFill>
                <a:latin typeface="Aparajita" panose="02020603050405020304" pitchFamily="18" charset="0"/>
                <a:cs typeface="Aparajita" panose="02020603050405020304" pitchFamily="18" charset="0"/>
              </a:rPr>
              <a:t> </a:t>
            </a:r>
            <a:r>
              <a:rPr lang="en-US" sz="4000" b="1" i="1" dirty="0" err="1">
                <a:solidFill>
                  <a:schemeClr val="bg1"/>
                </a:solidFill>
                <a:latin typeface="Aparajita" panose="02020603050405020304" pitchFamily="18" charset="0"/>
                <a:cs typeface="Aparajita" panose="02020603050405020304" pitchFamily="18" charset="0"/>
              </a:rPr>
              <a:t>hanno</a:t>
            </a:r>
            <a:r>
              <a:rPr lang="en-US" sz="4000" b="1" i="1" dirty="0">
                <a:solidFill>
                  <a:schemeClr val="bg1"/>
                </a:solidFill>
                <a:latin typeface="Aparajita" panose="02020603050405020304" pitchFamily="18" charset="0"/>
                <a:cs typeface="Aparajita" panose="02020603050405020304" pitchFamily="18" charset="0"/>
              </a:rPr>
              <a:t> </a:t>
            </a:r>
            <a:r>
              <a:rPr lang="en-US" sz="4000" b="1" i="1" dirty="0" err="1">
                <a:solidFill>
                  <a:schemeClr val="bg1"/>
                </a:solidFill>
                <a:latin typeface="Aparajita" panose="02020603050405020304" pitchFamily="18" charset="0"/>
                <a:cs typeface="Aparajita" panose="02020603050405020304" pitchFamily="18" charset="0"/>
              </a:rPr>
              <a:t>bisogno</a:t>
            </a:r>
            <a:r>
              <a:rPr lang="en-US" sz="4000" b="1" i="1" dirty="0">
                <a:solidFill>
                  <a:schemeClr val="bg1"/>
                </a:solidFill>
                <a:latin typeface="Aparajita" panose="02020603050405020304" pitchFamily="18" charset="0"/>
                <a:cs typeface="Aparajita" panose="02020603050405020304" pitchFamily="18" charset="0"/>
              </a:rPr>
              <a:t> di </a:t>
            </a:r>
            <a:r>
              <a:rPr lang="en-US" sz="4000" b="1" i="1" dirty="0" err="1">
                <a:solidFill>
                  <a:schemeClr val="bg1"/>
                </a:solidFill>
                <a:latin typeface="Aparajita" panose="02020603050405020304" pitchFamily="18" charset="0"/>
                <a:cs typeface="Aparajita" panose="02020603050405020304" pitchFamily="18" charset="0"/>
              </a:rPr>
              <a:t>essere</a:t>
            </a:r>
            <a:r>
              <a:rPr lang="en-US" sz="4000" b="1" i="1" dirty="0">
                <a:solidFill>
                  <a:schemeClr val="bg1"/>
                </a:solidFill>
                <a:latin typeface="Aparajita" panose="02020603050405020304" pitchFamily="18" charset="0"/>
                <a:cs typeface="Aparajita" panose="02020603050405020304" pitchFamily="18" charset="0"/>
              </a:rPr>
              <a:t> </a:t>
            </a:r>
            <a:r>
              <a:rPr lang="en-US" sz="4000" b="1" i="1" dirty="0" err="1">
                <a:solidFill>
                  <a:schemeClr val="bg1"/>
                </a:solidFill>
                <a:latin typeface="Aparajita" panose="02020603050405020304" pitchFamily="18" charset="0"/>
                <a:cs typeface="Aparajita" panose="02020603050405020304" pitchFamily="18" charset="0"/>
              </a:rPr>
              <a:t>seguiti</a:t>
            </a:r>
            <a:br>
              <a:rPr lang="en-US" sz="4000" b="1" i="1" dirty="0">
                <a:solidFill>
                  <a:schemeClr val="bg1"/>
                </a:solidFill>
                <a:latin typeface="Aparajita" panose="02020603050405020304" pitchFamily="18" charset="0"/>
                <a:cs typeface="Aparajita" panose="02020603050405020304" pitchFamily="18" charset="0"/>
              </a:rPr>
            </a:br>
            <a:br>
              <a:rPr lang="en-US" sz="4000" b="1" i="1" dirty="0">
                <a:solidFill>
                  <a:schemeClr val="bg1"/>
                </a:solidFill>
                <a:latin typeface="Aparajita" panose="02020603050405020304" pitchFamily="18" charset="0"/>
                <a:cs typeface="Aparajita" panose="02020603050405020304" pitchFamily="18" charset="0"/>
              </a:rPr>
            </a:br>
            <a:r>
              <a:rPr lang="en-US" sz="4000" b="1" i="1" dirty="0">
                <a:solidFill>
                  <a:schemeClr val="bg1"/>
                </a:solidFill>
                <a:latin typeface="Aparajita" panose="02020603050405020304" pitchFamily="18" charset="0"/>
                <a:cs typeface="Aparajita" panose="02020603050405020304" pitchFamily="18" charset="0"/>
              </a:rPr>
              <a:t>La </a:t>
            </a:r>
            <a:r>
              <a:rPr lang="en-US" sz="4000" b="1" i="1" dirty="0" err="1">
                <a:solidFill>
                  <a:schemeClr val="bg1"/>
                </a:solidFill>
                <a:latin typeface="Aparajita" panose="02020603050405020304" pitchFamily="18" charset="0"/>
                <a:cs typeface="Aparajita" panose="02020603050405020304" pitchFamily="18" charset="0"/>
              </a:rPr>
              <a:t>telemedicina</a:t>
            </a:r>
            <a:r>
              <a:rPr lang="en-US" sz="4000" b="1" i="1" dirty="0">
                <a:solidFill>
                  <a:schemeClr val="bg1"/>
                </a:solidFill>
                <a:latin typeface="Aparajita" panose="02020603050405020304" pitchFamily="18" charset="0"/>
                <a:cs typeface="Aparajita" panose="02020603050405020304" pitchFamily="18" charset="0"/>
              </a:rPr>
              <a:t> non </a:t>
            </a:r>
            <a:r>
              <a:rPr lang="en-US" sz="4000" b="1" i="1" dirty="0" err="1">
                <a:solidFill>
                  <a:schemeClr val="bg1"/>
                </a:solidFill>
                <a:latin typeface="Aparajita" panose="02020603050405020304" pitchFamily="18" charset="0"/>
                <a:cs typeface="Aparajita" panose="02020603050405020304" pitchFamily="18" charset="0"/>
              </a:rPr>
              <a:t>sostituisce</a:t>
            </a:r>
            <a:r>
              <a:rPr lang="en-US" sz="4000" b="1" i="1" dirty="0">
                <a:solidFill>
                  <a:schemeClr val="bg1"/>
                </a:solidFill>
                <a:latin typeface="Aparajita" panose="02020603050405020304" pitchFamily="18" charset="0"/>
                <a:cs typeface="Aparajita" panose="02020603050405020304" pitchFamily="18" charset="0"/>
              </a:rPr>
              <a:t> il follow-up, lo </a:t>
            </a:r>
            <a:r>
              <a:rPr lang="en-US" sz="4000" b="1" i="1" dirty="0" err="1">
                <a:solidFill>
                  <a:schemeClr val="bg1"/>
                </a:solidFill>
                <a:latin typeface="Aparajita" panose="02020603050405020304" pitchFamily="18" charset="0"/>
                <a:cs typeface="Aparajita" panose="02020603050405020304" pitchFamily="18" charset="0"/>
              </a:rPr>
              <a:t>rende</a:t>
            </a:r>
            <a:r>
              <a:rPr lang="en-US" sz="4000" b="1" i="1" dirty="0">
                <a:solidFill>
                  <a:schemeClr val="bg1"/>
                </a:solidFill>
                <a:latin typeface="Aparajita" panose="02020603050405020304" pitchFamily="18" charset="0"/>
                <a:cs typeface="Aparajita" panose="02020603050405020304" pitchFamily="18" charset="0"/>
              </a:rPr>
              <a:t> continuo</a:t>
            </a:r>
          </a:p>
        </p:txBody>
      </p:sp>
      <p:sp>
        <p:nvSpPr>
          <p:cNvPr id="7" name="CasellaDiTesto 6">
            <a:extLst>
              <a:ext uri="{FF2B5EF4-FFF2-40B4-BE49-F238E27FC236}">
                <a16:creationId xmlns:a16="http://schemas.microsoft.com/office/drawing/2014/main" id="{0D7719C4-70A8-C4B6-83AA-2E30B63EF63E}"/>
              </a:ext>
            </a:extLst>
          </p:cNvPr>
          <p:cNvSpPr txBox="1"/>
          <p:nvPr/>
        </p:nvSpPr>
        <p:spPr>
          <a:xfrm>
            <a:off x="153557" y="234320"/>
            <a:ext cx="1606530" cy="261610"/>
          </a:xfrm>
          <a:prstGeom prst="rect">
            <a:avLst/>
          </a:prstGeom>
          <a:noFill/>
        </p:spPr>
        <p:txBody>
          <a:bodyPr wrap="none" rtlCol="0">
            <a:spAutoFit/>
          </a:bodyPr>
          <a:lstStyle/>
          <a:p>
            <a:r>
              <a:rPr lang="it-IT" sz="1100" b="1" dirty="0"/>
              <a:t>TAKE HOME MESSAGE</a:t>
            </a:r>
          </a:p>
        </p:txBody>
      </p:sp>
    </p:spTree>
    <p:extLst>
      <p:ext uri="{BB962C8B-B14F-4D97-AF65-F5344CB8AC3E}">
        <p14:creationId xmlns:p14="http://schemas.microsoft.com/office/powerpoint/2010/main" val="31155035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C6FFF-E8A0-B902-9478-9063872AB339}"/>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C0C5A9EE-914F-4357-22EF-C0A699CAC34F}"/>
              </a:ext>
            </a:extLst>
          </p:cNvPr>
          <p:cNvPicPr>
            <a:picLocks noChangeAspect="1"/>
          </p:cNvPicPr>
          <p:nvPr/>
        </p:nvPicPr>
        <p:blipFill>
          <a:blip r:embed="rId2"/>
          <a:srcRect t="3512" b="93227"/>
          <a:stretch>
            <a:fillRect/>
          </a:stretch>
        </p:blipFill>
        <p:spPr>
          <a:xfrm>
            <a:off x="-6" y="-955"/>
            <a:ext cx="12191994" cy="548011"/>
          </a:xfrm>
          <a:prstGeom prst="rect">
            <a:avLst/>
          </a:prstGeom>
        </p:spPr>
      </p:pic>
      <p:pic>
        <p:nvPicPr>
          <p:cNvPr id="3" name="Immagine 2">
            <a:extLst>
              <a:ext uri="{FF2B5EF4-FFF2-40B4-BE49-F238E27FC236}">
                <a16:creationId xmlns:a16="http://schemas.microsoft.com/office/drawing/2014/main" id="{C6053D3E-E5B0-97C0-5412-748BBA2F1886}"/>
              </a:ext>
            </a:extLst>
          </p:cNvPr>
          <p:cNvPicPr>
            <a:picLocks noChangeAspect="1"/>
          </p:cNvPicPr>
          <p:nvPr/>
        </p:nvPicPr>
        <p:blipFill>
          <a:blip r:embed="rId2"/>
          <a:srcRect t="85210" b="11529"/>
          <a:stretch>
            <a:fillRect/>
          </a:stretch>
        </p:blipFill>
        <p:spPr>
          <a:xfrm>
            <a:off x="-12" y="6309989"/>
            <a:ext cx="12192000" cy="548011"/>
          </a:xfrm>
          <a:prstGeom prst="rect">
            <a:avLst/>
          </a:prstGeom>
        </p:spPr>
      </p:pic>
      <p:sp>
        <p:nvSpPr>
          <p:cNvPr id="5" name="CasellaDiTesto 4">
            <a:extLst>
              <a:ext uri="{FF2B5EF4-FFF2-40B4-BE49-F238E27FC236}">
                <a16:creationId xmlns:a16="http://schemas.microsoft.com/office/drawing/2014/main" id="{ABD6FB34-A143-5560-D8E1-7CC0642DA905}"/>
              </a:ext>
            </a:extLst>
          </p:cNvPr>
          <p:cNvSpPr txBox="1"/>
          <p:nvPr/>
        </p:nvSpPr>
        <p:spPr>
          <a:xfrm>
            <a:off x="2879402" y="2834708"/>
            <a:ext cx="6433171" cy="1200329"/>
          </a:xfrm>
          <a:prstGeom prst="rect">
            <a:avLst/>
          </a:prstGeom>
          <a:noFill/>
        </p:spPr>
        <p:txBody>
          <a:bodyPr wrap="none" rtlCol="0">
            <a:spAutoFit/>
          </a:bodyPr>
          <a:lstStyle/>
          <a:p>
            <a:r>
              <a:rPr lang="it-IT" sz="7200" b="1" i="1" dirty="0">
                <a:latin typeface="Gabriola" pitchFamily="82" charset="0"/>
              </a:rPr>
              <a:t>Grazie per l’attenzione</a:t>
            </a:r>
          </a:p>
        </p:txBody>
      </p:sp>
    </p:spTree>
    <p:extLst>
      <p:ext uri="{BB962C8B-B14F-4D97-AF65-F5344CB8AC3E}">
        <p14:creationId xmlns:p14="http://schemas.microsoft.com/office/powerpoint/2010/main" val="1601076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D50855-6A12-497C-98D9-78EAA64F389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Libri impilati su un tavolo di legno">
            <a:extLst>
              <a:ext uri="{FF2B5EF4-FFF2-40B4-BE49-F238E27FC236}">
                <a16:creationId xmlns:a16="http://schemas.microsoft.com/office/drawing/2014/main" id="{CA525D11-F81B-7A13-1DCE-DE5D16DE2E11}"/>
              </a:ext>
            </a:extLst>
          </p:cNvPr>
          <p:cNvPicPr>
            <a:picLocks noChangeAspect="1"/>
          </p:cNvPicPr>
          <p:nvPr/>
        </p:nvPicPr>
        <p:blipFill>
          <a:blip r:embed="rId2"/>
          <a:srcRect l="45535" t="-1" r="9224" b="-1"/>
          <a:stretch>
            <a:fillRect/>
          </a:stretch>
        </p:blipFill>
        <p:spPr>
          <a:xfrm>
            <a:off x="0" y="10"/>
            <a:ext cx="4648136" cy="6857990"/>
          </a:xfrm>
          <a:prstGeom prst="rect">
            <a:avLst/>
          </a:prstGeom>
        </p:spPr>
      </p:pic>
      <p:sp>
        <p:nvSpPr>
          <p:cNvPr id="7" name="Titolo 4">
            <a:extLst>
              <a:ext uri="{FF2B5EF4-FFF2-40B4-BE49-F238E27FC236}">
                <a16:creationId xmlns:a16="http://schemas.microsoft.com/office/drawing/2014/main" id="{19678C51-B08A-7DA7-2221-1282E3938A67}"/>
              </a:ext>
            </a:extLst>
          </p:cNvPr>
          <p:cNvSpPr>
            <a:spLocks noGrp="1"/>
          </p:cNvSpPr>
          <p:nvPr>
            <p:ph type="title"/>
          </p:nvPr>
        </p:nvSpPr>
        <p:spPr>
          <a:xfrm>
            <a:off x="4648136" y="361950"/>
            <a:ext cx="7540815" cy="6496050"/>
          </a:xfrm>
        </p:spPr>
        <p:txBody>
          <a:bodyPr>
            <a:noAutofit/>
          </a:bodyPr>
          <a:lstStyle/>
          <a:p>
            <a:pPr algn="just"/>
            <a:r>
              <a:rPr lang="it-IT" sz="1600" dirty="0"/>
              <a:t>- </a:t>
            </a:r>
            <a:r>
              <a:rPr lang="it-IT" sz="1600" i="1" dirty="0"/>
              <a:t>McGillion MH, Parlow </a:t>
            </a:r>
            <a:r>
              <a:rPr lang="it-IT" sz="1600" i="1" dirty="0" err="1"/>
              <a:t>J</a:t>
            </a:r>
            <a:r>
              <a:rPr lang="it-IT" sz="1600" i="1" dirty="0"/>
              <a:t>, Borges FK, Marcucci M, Jacka M, Adili A, </a:t>
            </a:r>
            <a:r>
              <a:rPr lang="it-IT" sz="1600" i="1" dirty="0" err="1"/>
              <a:t>Lalu</a:t>
            </a:r>
            <a:r>
              <a:rPr lang="it-IT" sz="1600" i="1" dirty="0"/>
              <a:t> MM, Ouellette C, Bird M, Ofori </a:t>
            </a:r>
            <a:r>
              <a:rPr lang="it-IT" sz="1600" i="1" dirty="0" err="1"/>
              <a:t>S</a:t>
            </a:r>
            <a:r>
              <a:rPr lang="it-IT" sz="1600" i="1" dirty="0"/>
              <a:t>, </a:t>
            </a:r>
            <a:r>
              <a:rPr lang="it-IT" sz="1600" i="1" dirty="0" err="1"/>
              <a:t>Roshanov</a:t>
            </a:r>
            <a:r>
              <a:rPr lang="it-IT" sz="1600" i="1" dirty="0"/>
              <a:t> PS, Patel A, Yang H, O'Leary </a:t>
            </a:r>
            <a:r>
              <a:rPr lang="it-IT" sz="1600" i="1" dirty="0" err="1"/>
              <a:t>S</a:t>
            </a:r>
            <a:r>
              <a:rPr lang="it-IT" sz="1600" i="1" dirty="0"/>
              <a:t>, Tandon V, Hamilton GM, </a:t>
            </a:r>
            <a:r>
              <a:rPr lang="it-IT" sz="1600" i="1" dirty="0" err="1"/>
              <a:t>Mrkobrada</a:t>
            </a:r>
            <a:r>
              <a:rPr lang="it-IT" sz="1600" i="1" dirty="0"/>
              <a:t> M, Conen D, Harvey V, Lounsbury </a:t>
            </a:r>
            <a:r>
              <a:rPr lang="it-IT" sz="1600" i="1" dirty="0" err="1"/>
              <a:t>J</a:t>
            </a:r>
            <a:r>
              <a:rPr lang="it-IT" sz="1600" i="1" dirty="0"/>
              <a:t>, Mian </a:t>
            </a:r>
            <a:r>
              <a:rPr lang="it-IT" sz="1600" i="1" dirty="0" err="1"/>
              <a:t>R</a:t>
            </a:r>
            <a:r>
              <a:rPr lang="it-IT" sz="1600" i="1" dirty="0"/>
              <a:t>, </a:t>
            </a:r>
            <a:r>
              <a:rPr lang="it-IT" sz="1600" i="1" dirty="0" err="1"/>
              <a:t>Bangdiwala</a:t>
            </a:r>
            <a:r>
              <a:rPr lang="it-IT" sz="1600" i="1" dirty="0"/>
              <a:t> SI, Arellano </a:t>
            </a:r>
            <a:r>
              <a:rPr lang="it-IT" sz="1600" i="1" dirty="0" err="1"/>
              <a:t>R</a:t>
            </a:r>
            <a:r>
              <a:rPr lang="it-IT" sz="1600" i="1" dirty="0"/>
              <a:t>, Scott T, </a:t>
            </a:r>
            <a:r>
              <a:rPr lang="it-IT" sz="1600" i="1" dirty="0" err="1"/>
              <a:t>Guyatt</a:t>
            </a:r>
            <a:r>
              <a:rPr lang="it-IT" sz="1600" i="1" dirty="0"/>
              <a:t> GH, Gao </a:t>
            </a:r>
            <a:r>
              <a:rPr lang="it-IT" sz="1600" i="1" dirty="0" err="1"/>
              <a:t>P</a:t>
            </a:r>
            <a:r>
              <a:rPr lang="it-IT" sz="1600" i="1" dirty="0"/>
              <a:t>, Graham M, Nenshi </a:t>
            </a:r>
            <a:r>
              <a:rPr lang="it-IT" sz="1600" i="1" dirty="0" err="1"/>
              <a:t>R</a:t>
            </a:r>
            <a:r>
              <a:rPr lang="it-IT" sz="1600" i="1" dirty="0"/>
              <a:t>, Forster AJ, Nagappa M, Levesque K, Marosi K, Chaudhry </a:t>
            </a:r>
            <a:r>
              <a:rPr lang="it-IT" sz="1600" i="1" dirty="0" err="1"/>
              <a:t>S</a:t>
            </a:r>
            <a:r>
              <a:rPr lang="it-IT" sz="1600" i="1" dirty="0"/>
              <a:t>, Haider </a:t>
            </a:r>
            <a:r>
              <a:rPr lang="it-IT" sz="1600" i="1" dirty="0" err="1"/>
              <a:t>S</a:t>
            </a:r>
            <a:r>
              <a:rPr lang="it-IT" sz="1600" i="1" dirty="0"/>
              <a:t>, Deuchar L, LeBlanc B, McCartney CJL, </a:t>
            </a:r>
            <a:r>
              <a:rPr lang="it-IT" sz="1600" i="1" dirty="0" err="1"/>
              <a:t>Schemitsch</a:t>
            </a:r>
            <a:r>
              <a:rPr lang="it-IT" sz="1600" i="1" dirty="0"/>
              <a:t> EH, Vincent </a:t>
            </a:r>
            <a:r>
              <a:rPr lang="it-IT" sz="1600" i="1" dirty="0" err="1"/>
              <a:t>J</a:t>
            </a:r>
            <a:r>
              <a:rPr lang="it-IT" sz="1600" i="1" dirty="0"/>
              <a:t>, Pettit SM, </a:t>
            </a:r>
            <a:r>
              <a:rPr lang="it-IT" sz="1600" i="1" dirty="0" err="1"/>
              <a:t>DuMerton</a:t>
            </a:r>
            <a:r>
              <a:rPr lang="it-IT" sz="1600" i="1" dirty="0"/>
              <a:t> D, Paulin AD, Simunovic M, Williams DC, Halman </a:t>
            </a:r>
            <a:r>
              <a:rPr lang="it-IT" sz="1600" i="1" dirty="0" err="1"/>
              <a:t>S</a:t>
            </a:r>
            <a:r>
              <a:rPr lang="it-IT" sz="1600" i="1" dirty="0"/>
              <a:t>, Harlock </a:t>
            </a:r>
            <a:r>
              <a:rPr lang="it-IT" sz="1600" i="1" dirty="0" err="1"/>
              <a:t>J</a:t>
            </a:r>
            <a:r>
              <a:rPr lang="it-IT" sz="1600" i="1" dirty="0"/>
              <a:t>, Meyer RM, Taylor DA, </a:t>
            </a:r>
            <a:r>
              <a:rPr lang="it-IT" sz="1600" i="1" dirty="0" err="1"/>
              <a:t>Shanthanna</a:t>
            </a:r>
            <a:r>
              <a:rPr lang="it-IT" sz="1600" i="1" dirty="0"/>
              <a:t> H, </a:t>
            </a:r>
            <a:r>
              <a:rPr lang="it-IT" sz="1600" i="1" dirty="0" err="1"/>
              <a:t>Schlachta</a:t>
            </a:r>
            <a:r>
              <a:rPr lang="it-IT" sz="1600" i="1" dirty="0"/>
              <a:t> CM, Parry </a:t>
            </a:r>
            <a:r>
              <a:rPr lang="it-IT" sz="1600" i="1" dirty="0" err="1"/>
              <a:t>N</a:t>
            </a:r>
            <a:r>
              <a:rPr lang="it-IT" sz="1600" i="1" dirty="0"/>
              <a:t>, </a:t>
            </a:r>
            <a:r>
              <a:rPr lang="it-IT" sz="1600" i="1" dirty="0" err="1"/>
              <a:t>Pichora</a:t>
            </a:r>
            <a:r>
              <a:rPr lang="it-IT" sz="1600" i="1" dirty="0"/>
              <a:t> DR, Yousuf H, Peter E, Lamy A, Petch </a:t>
            </a:r>
            <a:r>
              <a:rPr lang="it-IT" sz="1600" i="1" dirty="0" err="1"/>
              <a:t>J</a:t>
            </a:r>
            <a:r>
              <a:rPr lang="it-IT" sz="1600" i="1" dirty="0"/>
              <a:t>, </a:t>
            </a:r>
            <a:r>
              <a:rPr lang="it-IT" sz="1600" i="1" dirty="0" err="1"/>
              <a:t>Moloo</a:t>
            </a:r>
            <a:r>
              <a:rPr lang="it-IT" sz="1600" i="1" dirty="0"/>
              <a:t> H, </a:t>
            </a:r>
            <a:r>
              <a:rPr lang="it-IT" sz="1600" i="1" dirty="0" err="1"/>
              <a:t>Sehmbi</a:t>
            </a:r>
            <a:r>
              <a:rPr lang="it-IT" sz="1600" i="1" dirty="0"/>
              <a:t> H, </a:t>
            </a:r>
            <a:r>
              <a:rPr lang="it-IT" sz="1600" i="1" dirty="0" err="1"/>
              <a:t>Waggott</a:t>
            </a:r>
            <a:r>
              <a:rPr lang="it-IT" sz="1600" i="1" dirty="0"/>
              <a:t> M, Shelley </a:t>
            </a:r>
            <a:r>
              <a:rPr lang="it-IT" sz="1600" i="1" dirty="0" err="1"/>
              <a:t>J</a:t>
            </a:r>
            <a:r>
              <a:rPr lang="it-IT" sz="1600" i="1" dirty="0"/>
              <a:t>, Belley-Cote EP, Devereaux PJ; PVC-RAM-1 </a:t>
            </a:r>
            <a:r>
              <a:rPr lang="it-IT" sz="1600" i="1" dirty="0" err="1"/>
              <a:t>Investigators</a:t>
            </a:r>
            <a:r>
              <a:rPr lang="it-IT" sz="1600" i="1" dirty="0"/>
              <a:t>. </a:t>
            </a:r>
            <a:r>
              <a:rPr lang="it-IT" sz="1600" b="1" dirty="0"/>
              <a:t>Post-</a:t>
            </a:r>
            <a:r>
              <a:rPr lang="it-IT" sz="1600" b="1" dirty="0" err="1"/>
              <a:t>discharge</a:t>
            </a:r>
            <a:r>
              <a:rPr lang="it-IT" sz="1600" b="1" dirty="0"/>
              <a:t> after surgery Virtual Care with Remote </a:t>
            </a:r>
            <a:r>
              <a:rPr lang="it-IT" sz="1600" b="1" dirty="0" err="1"/>
              <a:t>Automated</a:t>
            </a:r>
            <a:r>
              <a:rPr lang="it-IT" sz="1600" b="1" dirty="0"/>
              <a:t> Monitoring-1 (PVC-RAM-1) </a:t>
            </a:r>
            <a:r>
              <a:rPr lang="it-IT" sz="1600" b="1" dirty="0" err="1"/>
              <a:t>technology</a:t>
            </a:r>
            <a:r>
              <a:rPr lang="it-IT" sz="1600" b="1" dirty="0"/>
              <a:t> versus standard care: </a:t>
            </a:r>
            <a:r>
              <a:rPr lang="it-IT" sz="1600" b="1" dirty="0" err="1"/>
              <a:t>randomised</a:t>
            </a:r>
            <a:r>
              <a:rPr lang="it-IT" sz="1600" b="1" dirty="0"/>
              <a:t> </a:t>
            </a:r>
            <a:r>
              <a:rPr lang="it-IT" sz="1600" b="1" dirty="0" err="1"/>
              <a:t>controlled</a:t>
            </a:r>
            <a:r>
              <a:rPr lang="it-IT" sz="1600" b="1" dirty="0"/>
              <a:t> trial. </a:t>
            </a:r>
            <a:r>
              <a:rPr lang="it-IT" sz="1600" dirty="0"/>
              <a:t>BMJ. 2021 Sep 30;374:n2209. </a:t>
            </a:r>
            <a:r>
              <a:rPr lang="it-IT" sz="1600" dirty="0" err="1"/>
              <a:t>doi</a:t>
            </a:r>
            <a:r>
              <a:rPr lang="it-IT" sz="1600" dirty="0"/>
              <a:t>: 10.1136/bmj.n2209. PMID: 34593374; PMCID: PMC8477638.</a:t>
            </a:r>
            <a:r>
              <a:rPr lang="it-IT" sz="1600" dirty="0">
                <a:solidFill>
                  <a:schemeClr val="bg1"/>
                </a:solidFill>
              </a:rPr>
              <a:t>l,l,l,l,l,l,l,l,l,l,l,l,hhhhhhhhhhhhhhhhhhhhhhhl,l,l,l,l,l,l,l,l,l</a:t>
            </a:r>
            <a:br>
              <a:rPr lang="it-IT" sz="1600" dirty="0"/>
            </a:br>
            <a:br>
              <a:rPr lang="it-IT" sz="1600" dirty="0"/>
            </a:br>
            <a:r>
              <a:rPr lang="it-IT" sz="1600" dirty="0"/>
              <a:t>- </a:t>
            </a:r>
            <a:r>
              <a:rPr lang="it-IT" sz="1600" i="1" dirty="0"/>
              <a:t>Farinella E, </a:t>
            </a:r>
            <a:r>
              <a:rPr lang="it-IT" sz="1600" i="1" dirty="0" err="1"/>
              <a:t>Koliakos</a:t>
            </a:r>
            <a:r>
              <a:rPr lang="it-IT" sz="1600" i="1" dirty="0"/>
              <a:t> </a:t>
            </a:r>
            <a:r>
              <a:rPr lang="it-IT" sz="1600" i="1" dirty="0" err="1"/>
              <a:t>N</a:t>
            </a:r>
            <a:r>
              <a:rPr lang="it-IT" sz="1600" i="1" dirty="0"/>
              <a:t>, Papakonstantinou D, Breuer </a:t>
            </a:r>
            <a:r>
              <a:rPr lang="it-IT" sz="1600" i="1" dirty="0" err="1"/>
              <a:t>N</a:t>
            </a:r>
            <a:r>
              <a:rPr lang="it-IT" sz="1600" i="1" dirty="0"/>
              <a:t>, Pau L, Poras M, Maréchal MT, Briganti G. </a:t>
            </a:r>
            <a:r>
              <a:rPr lang="it-IT" sz="1600" b="1" dirty="0"/>
              <a:t>The </a:t>
            </a:r>
            <a:r>
              <a:rPr lang="it-IT" sz="1600" b="1" dirty="0" err="1"/>
              <a:t>Utilisation</a:t>
            </a:r>
            <a:r>
              <a:rPr lang="it-IT" sz="1600" b="1" dirty="0"/>
              <a:t> of Digital Applications for </a:t>
            </a:r>
            <a:r>
              <a:rPr lang="it-IT" sz="1600" b="1" dirty="0" err="1"/>
              <a:t>Measuring</a:t>
            </a:r>
            <a:r>
              <a:rPr lang="it-IT" sz="1600" b="1" dirty="0"/>
              <a:t> Patient </a:t>
            </a:r>
            <a:r>
              <a:rPr lang="it-IT" sz="1600" b="1" dirty="0" err="1"/>
              <a:t>Outcomes</a:t>
            </a:r>
            <a:r>
              <a:rPr lang="it-IT" sz="1600" b="1" dirty="0"/>
              <a:t> Following </a:t>
            </a:r>
            <a:r>
              <a:rPr lang="it-IT" sz="1600" b="1" dirty="0" err="1"/>
              <a:t>Bariatric</a:t>
            </a:r>
            <a:r>
              <a:rPr lang="it-IT" sz="1600" b="1" dirty="0"/>
              <a:t> Surgery: a </a:t>
            </a:r>
            <a:r>
              <a:rPr lang="it-IT" sz="1600" b="1" dirty="0" err="1"/>
              <a:t>Systematic</a:t>
            </a:r>
            <a:r>
              <a:rPr lang="it-IT" sz="1600" b="1" dirty="0"/>
              <a:t> Review and Meta-</a:t>
            </a:r>
            <a:r>
              <a:rPr lang="it-IT" sz="1600" b="1" dirty="0" err="1"/>
              <a:t>analysis</a:t>
            </a:r>
            <a:r>
              <a:rPr lang="it-IT" sz="1600" b="1" dirty="0"/>
              <a:t> of Comparative Studies</a:t>
            </a:r>
            <a:r>
              <a:rPr lang="it-IT" sz="1600" dirty="0"/>
              <a:t>. Obes </a:t>
            </a:r>
            <a:r>
              <a:rPr lang="it-IT" sz="1600" dirty="0" err="1"/>
              <a:t>Surg</a:t>
            </a:r>
            <a:r>
              <a:rPr lang="it-IT" sz="1600" dirty="0"/>
              <a:t>. 2024 Feb;34(2):635-642. </a:t>
            </a:r>
            <a:r>
              <a:rPr lang="it-IT" sz="1600" dirty="0" err="1"/>
              <a:t>doi</a:t>
            </a:r>
            <a:r>
              <a:rPr lang="it-IT" sz="1600" dirty="0"/>
              <a:t>: 10.1007/s11695-023-07000-8. Epub 2024 Jan 6. PMID: 38183593.</a:t>
            </a:r>
            <a:r>
              <a:rPr lang="it-IT" sz="1600" dirty="0">
                <a:solidFill>
                  <a:schemeClr val="bg1"/>
                </a:solidFill>
              </a:rPr>
              <a:t>jhbjhbjhbhbjkkkkkkkkhjjkjkjkjkjkjkjkjkjkjkjkjkjkjkjkjkjkjkjkjkjkjkkj</a:t>
            </a:r>
            <a:br>
              <a:rPr lang="it-IT" sz="1600" dirty="0">
                <a:solidFill>
                  <a:schemeClr val="bg1"/>
                </a:solidFill>
              </a:rPr>
            </a:br>
            <a:br>
              <a:rPr lang="it-IT" sz="1600" dirty="0"/>
            </a:br>
            <a:r>
              <a:rPr lang="it-IT" sz="1600" dirty="0"/>
              <a:t>- </a:t>
            </a:r>
            <a:r>
              <a:rPr lang="it-IT" sz="1600" i="1" dirty="0"/>
              <a:t>Lee </a:t>
            </a:r>
            <a:r>
              <a:rPr lang="it-IT" sz="1600" i="1" dirty="0" err="1"/>
              <a:t>S</a:t>
            </a:r>
            <a:r>
              <a:rPr lang="it-IT" sz="1600" i="1" dirty="0"/>
              <a:t>, Lim JJ, </a:t>
            </a:r>
            <a:r>
              <a:rPr lang="it-IT" sz="1600" i="1" dirty="0" err="1"/>
              <a:t>Kourounis</a:t>
            </a:r>
            <a:r>
              <a:rPr lang="it-IT" sz="1600" i="1" dirty="0"/>
              <a:t> G, Cheong </a:t>
            </a:r>
            <a:r>
              <a:rPr lang="it-IT" sz="1600" i="1" dirty="0" err="1"/>
              <a:t>J</a:t>
            </a:r>
            <a:r>
              <a:rPr lang="it-IT" sz="1600" i="1" dirty="0"/>
              <a:t>, Courtney M.</a:t>
            </a:r>
            <a:r>
              <a:rPr lang="it-IT" sz="1600" dirty="0"/>
              <a:t> </a:t>
            </a:r>
            <a:r>
              <a:rPr lang="it-IT" sz="1600" b="1" dirty="0"/>
              <a:t>Remote Patient Monitoring Following Same-Day </a:t>
            </a:r>
            <a:r>
              <a:rPr lang="it-IT" sz="1600" b="1" dirty="0" err="1"/>
              <a:t>Discharge</a:t>
            </a:r>
            <a:r>
              <a:rPr lang="it-IT" sz="1600" b="1" dirty="0"/>
              <a:t> </a:t>
            </a:r>
            <a:r>
              <a:rPr lang="it-IT" sz="1600" b="1" dirty="0" err="1"/>
              <a:t>Bariatric</a:t>
            </a:r>
            <a:r>
              <a:rPr lang="it-IT" sz="1600" b="1" dirty="0"/>
              <a:t> Surgery: A </a:t>
            </a:r>
            <a:r>
              <a:rPr lang="it-IT" sz="1600" b="1" dirty="0" err="1"/>
              <a:t>Systematic</a:t>
            </a:r>
            <a:r>
              <a:rPr lang="it-IT" sz="1600" b="1" dirty="0"/>
              <a:t> Review and Meta-</a:t>
            </a:r>
            <a:r>
              <a:rPr lang="it-IT" sz="1600" b="1" dirty="0" err="1"/>
              <a:t>analysis</a:t>
            </a:r>
            <a:r>
              <a:rPr lang="it-IT" sz="1600" b="1" dirty="0"/>
              <a:t>. </a:t>
            </a:r>
            <a:r>
              <a:rPr lang="it-IT" sz="1600" dirty="0"/>
              <a:t>Obes </a:t>
            </a:r>
            <a:r>
              <a:rPr lang="it-IT" sz="1600" dirty="0" err="1"/>
              <a:t>Surg</a:t>
            </a:r>
            <a:r>
              <a:rPr lang="it-IT" sz="1600" dirty="0"/>
              <a:t>. 2025 Apr;35(4):1357-1376. </a:t>
            </a:r>
            <a:r>
              <a:rPr lang="it-IT" sz="1600" dirty="0" err="1"/>
              <a:t>doi</a:t>
            </a:r>
            <a:r>
              <a:rPr lang="it-IT" sz="1600" dirty="0"/>
              <a:t>: 10.1007/s11695-025-07756-1. Epub 2025 </a:t>
            </a:r>
            <a:r>
              <a:rPr lang="it-IT" sz="1600" dirty="0" err="1"/>
              <a:t>Feb</a:t>
            </a:r>
            <a:r>
              <a:rPr lang="it-IT" sz="1600" dirty="0"/>
              <a:t> 26. PMID: 40000568.</a:t>
            </a:r>
            <a:r>
              <a:rPr lang="it-IT" sz="1600" dirty="0">
                <a:solidFill>
                  <a:schemeClr val="bg1"/>
                </a:solidFill>
              </a:rPr>
              <a:t>jhjhjhjhjhbbbbbbbbbbbbbbbbbjhjhjhjhjhjhjhjhjhjhjhjhjhjhjhjhjhjhjhjhjhjhjhj</a:t>
            </a:r>
            <a:br>
              <a:rPr lang="it-IT" sz="1600" dirty="0">
                <a:solidFill>
                  <a:schemeClr val="bg1"/>
                </a:solidFill>
              </a:rPr>
            </a:br>
            <a:br>
              <a:rPr lang="it-IT" sz="1600" dirty="0"/>
            </a:br>
            <a:r>
              <a:rPr lang="it-IT" sz="1600" dirty="0"/>
              <a:t>- </a:t>
            </a:r>
            <a:r>
              <a:rPr lang="it-IT" sz="1600" i="1" dirty="0" err="1"/>
              <a:t>Carandina</a:t>
            </a:r>
            <a:r>
              <a:rPr lang="it-IT" sz="1600" i="1" dirty="0"/>
              <a:t> </a:t>
            </a:r>
            <a:r>
              <a:rPr lang="it-IT" sz="1600" i="1" dirty="0" err="1"/>
              <a:t>S</a:t>
            </a:r>
            <a:r>
              <a:rPr lang="it-IT" sz="1600" i="1" dirty="0"/>
              <a:t>, Zulian V, Ferro </a:t>
            </a:r>
            <a:r>
              <a:rPr lang="it-IT" sz="1600" i="1" dirty="0" err="1"/>
              <a:t>S</a:t>
            </a:r>
            <a:r>
              <a:rPr lang="it-IT" sz="1600" i="1" dirty="0"/>
              <a:t>, Avallone </a:t>
            </a:r>
            <a:r>
              <a:rPr lang="it-IT" sz="1600" i="1" dirty="0" err="1"/>
              <a:t>S</a:t>
            </a:r>
            <a:r>
              <a:rPr lang="it-IT" sz="1600" i="1" dirty="0"/>
              <a:t>, Iannelli A.</a:t>
            </a:r>
            <a:r>
              <a:rPr lang="it-IT" sz="1600" dirty="0"/>
              <a:t> </a:t>
            </a:r>
            <a:r>
              <a:rPr lang="it-IT" sz="1600" b="1" dirty="0"/>
              <a:t>The impact of </a:t>
            </a:r>
            <a:r>
              <a:rPr lang="it-IT" sz="1600" b="1" dirty="0" err="1"/>
              <a:t>connected</a:t>
            </a:r>
            <a:r>
              <a:rPr lang="it-IT" sz="1600" b="1" dirty="0"/>
              <a:t> devices on </a:t>
            </a:r>
            <a:r>
              <a:rPr lang="it-IT" sz="1600" b="1" dirty="0" err="1"/>
              <a:t>postoperative</a:t>
            </a:r>
            <a:r>
              <a:rPr lang="it-IT" sz="1600" b="1" dirty="0"/>
              <a:t> </a:t>
            </a:r>
            <a:r>
              <a:rPr lang="it-IT" sz="1600" b="1" dirty="0" err="1"/>
              <a:t>readmission</a:t>
            </a:r>
            <a:r>
              <a:rPr lang="it-IT" sz="1600" b="1" dirty="0"/>
              <a:t> rates after sleeve </a:t>
            </a:r>
            <a:r>
              <a:rPr lang="it-IT" sz="1600" b="1" dirty="0" err="1"/>
              <a:t>gastrectomy</a:t>
            </a:r>
            <a:r>
              <a:rPr lang="it-IT" sz="1600" b="1" dirty="0"/>
              <a:t>: a </a:t>
            </a:r>
            <a:r>
              <a:rPr lang="it-IT" sz="1600" b="1" dirty="0" err="1"/>
              <a:t>randomized</a:t>
            </a:r>
            <a:r>
              <a:rPr lang="it-IT" sz="1600" b="1" dirty="0"/>
              <a:t> </a:t>
            </a:r>
            <a:r>
              <a:rPr lang="it-IT" sz="1600" b="1" dirty="0" err="1"/>
              <a:t>controlled</a:t>
            </a:r>
            <a:r>
              <a:rPr lang="it-IT" sz="1600" b="1" dirty="0"/>
              <a:t> trial. </a:t>
            </a:r>
            <a:r>
              <a:rPr lang="it-IT" sz="1600" dirty="0"/>
              <a:t>Int </a:t>
            </a:r>
            <a:r>
              <a:rPr lang="it-IT" sz="1600" dirty="0" err="1"/>
              <a:t>J</a:t>
            </a:r>
            <a:r>
              <a:rPr lang="it-IT" sz="1600" dirty="0"/>
              <a:t> </a:t>
            </a:r>
            <a:r>
              <a:rPr lang="it-IT" sz="1600" dirty="0" err="1"/>
              <a:t>Surg</a:t>
            </a:r>
            <a:r>
              <a:rPr lang="it-IT" sz="1600" dirty="0"/>
              <a:t>. 2026 </a:t>
            </a:r>
            <a:r>
              <a:rPr lang="it-IT" sz="1600" dirty="0" err="1"/>
              <a:t>Feb</a:t>
            </a:r>
            <a:r>
              <a:rPr lang="it-IT" sz="1600" dirty="0"/>
              <a:t> 18. </a:t>
            </a:r>
            <a:r>
              <a:rPr lang="it-IT" sz="1600" dirty="0" err="1"/>
              <a:t>doi</a:t>
            </a:r>
            <a:r>
              <a:rPr lang="it-IT" sz="1600" dirty="0"/>
              <a:t>: 10.1097/JS9.0000000000004962. Epub </a:t>
            </a:r>
            <a:r>
              <a:rPr lang="it-IT" sz="1600" dirty="0" err="1"/>
              <a:t>ahead</a:t>
            </a:r>
            <a:r>
              <a:rPr lang="it-IT" sz="1600" dirty="0"/>
              <a:t> of </a:t>
            </a:r>
            <a:r>
              <a:rPr lang="it-IT" sz="1600" dirty="0" err="1"/>
              <a:t>print</a:t>
            </a:r>
            <a:r>
              <a:rPr lang="it-IT" sz="1600" dirty="0"/>
              <a:t>. PMID: 41706613.</a:t>
            </a:r>
          </a:p>
        </p:txBody>
      </p:sp>
      <p:sp>
        <p:nvSpPr>
          <p:cNvPr id="8" name="CasellaDiTesto 7">
            <a:extLst>
              <a:ext uri="{FF2B5EF4-FFF2-40B4-BE49-F238E27FC236}">
                <a16:creationId xmlns:a16="http://schemas.microsoft.com/office/drawing/2014/main" id="{D23A4385-9CE5-93CD-6789-FACD29739A71}"/>
              </a:ext>
            </a:extLst>
          </p:cNvPr>
          <p:cNvSpPr txBox="1"/>
          <p:nvPr/>
        </p:nvSpPr>
        <p:spPr>
          <a:xfrm>
            <a:off x="11086568" y="100340"/>
            <a:ext cx="1013419" cy="261610"/>
          </a:xfrm>
          <a:prstGeom prst="rect">
            <a:avLst/>
          </a:prstGeom>
          <a:noFill/>
        </p:spPr>
        <p:txBody>
          <a:bodyPr wrap="none" rtlCol="0">
            <a:spAutoFit/>
          </a:bodyPr>
          <a:lstStyle/>
          <a:p>
            <a:r>
              <a:rPr lang="it-IT" sz="1100" b="1" dirty="0"/>
              <a:t>RIFERIMENTI</a:t>
            </a:r>
          </a:p>
        </p:txBody>
      </p:sp>
    </p:spTree>
    <p:extLst>
      <p:ext uri="{BB962C8B-B14F-4D97-AF65-F5344CB8AC3E}">
        <p14:creationId xmlns:p14="http://schemas.microsoft.com/office/powerpoint/2010/main" val="385271786"/>
      </p:ext>
    </p:extLst>
  </p:cSld>
  <p:clrMapOvr>
    <a:masterClrMapping/>
  </p:clrMapOvr>
</p:sld>
</file>

<file path=ppt/theme/theme1.xml><?xml version="1.0" encoding="utf-8"?>
<a:theme xmlns:a="http://schemas.openxmlformats.org/drawingml/2006/main" name="Tema di Office">
  <a:themeElements>
    <a:clrScheme name="Sicob Pisa 2026">
      <a:dk1>
        <a:srgbClr val="0F172A"/>
      </a:dk1>
      <a:lt1>
        <a:srgbClr val="F8F4E4"/>
      </a:lt1>
      <a:dk2>
        <a:srgbClr val="0B2445"/>
      </a:dk2>
      <a:lt2>
        <a:srgbClr val="E6EFF2"/>
      </a:lt2>
      <a:accent1>
        <a:srgbClr val="00A3A6"/>
      </a:accent1>
      <a:accent2>
        <a:srgbClr val="006699"/>
      </a:accent2>
      <a:accent3>
        <a:srgbClr val="C8102E"/>
      </a:accent3>
      <a:accent4>
        <a:srgbClr val="0096C7"/>
      </a:accent4>
      <a:accent5>
        <a:srgbClr val="008080"/>
      </a:accent5>
      <a:accent6>
        <a:srgbClr val="496571"/>
      </a:accent6>
      <a:hlink>
        <a:srgbClr val="467886"/>
      </a:hlink>
      <a:folHlink>
        <a:srgbClr val="0B244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12978</TotalTime>
  <Words>1086</Words>
  <Application>Microsoft Macintosh PowerPoint</Application>
  <PresentationFormat>Widescreen</PresentationFormat>
  <Paragraphs>55</Paragraphs>
  <Slides>12</Slides>
  <Notes>4</Notes>
  <HiddenSlides>0</HiddenSlides>
  <MMClips>1</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12</vt:i4>
      </vt:variant>
    </vt:vector>
  </HeadingPairs>
  <TitlesOfParts>
    <vt:vector size="23" baseType="lpstr">
      <vt:lpstr>Aparajita</vt:lpstr>
      <vt:lpstr>Apple Braille</vt:lpstr>
      <vt:lpstr>Aptos</vt:lpstr>
      <vt:lpstr>Aptos Display</vt:lpstr>
      <vt:lpstr>Arial</vt:lpstr>
      <vt:lpstr>Chamberi Super Display</vt:lpstr>
      <vt:lpstr>Gabriola</vt:lpstr>
      <vt:lpstr>Georgia</vt:lpstr>
      <vt:lpstr>High Tower Text</vt:lpstr>
      <vt:lpstr>Times New Roman</vt:lpstr>
      <vt:lpstr>Tema di Office</vt:lpstr>
      <vt:lpstr>CHIRURGIA DIGITALE E TELEMEDICINA Wearable Sensors and Remote Patient Monitoring to prevent early readmission after Bariatric Surgery   Relatore: dott.ssa De Lucia Chiara Ospedale S. Pietro Fatebenefratelli, Roma</vt:lpstr>
      <vt:lpstr>Presentazione standard di PowerPoint</vt:lpstr>
      <vt:lpstr>Presentazione standard di PowerPoint</vt:lpstr>
      <vt:lpstr>Presentazione standard di PowerPoint</vt:lpstr>
      <vt:lpstr>Key Words: wearable sensors; remote patient monitoring; readmission after surgery</vt:lpstr>
      <vt:lpstr>McGillion 2021:  RCT multicentrico (8 centri, Canada); chirurgia generale   outcome primario: sopravvivenza domiciliare nei 31 giorni di follow up   outcome secondari: 12 punti riguardanti la gestione postoperatoria della terapia e delle complicanze minori</vt:lpstr>
      <vt:lpstr>Farinella 2024:  meta-analisi, 5 studi (2015-2023), 2210 pazienti; chirurgia bariatrica   outcomes: impatto su TWL e EWL, riaccesso in pronto soccorso   risultati eterogenei e non statisticamente significativi</vt:lpstr>
      <vt:lpstr>Carandina 2026:  RCT monocentrico (Francia), 179 pazienti; sleeve gastrectomy   primary outcome: riammissione precoce (15 giorni)   secondary outcome: soddisfazione del paziente</vt:lpstr>
      <vt:lpstr>Presentazione standard di PowerPoint</vt:lpstr>
      <vt:lpstr>Non tutti i pazienti hanno bisogno di una visita, tutti i pazienti hanno bisogno di essere seguiti  La telemedicina non sostituisce il follow-up, lo rende continuo</vt:lpstr>
      <vt:lpstr>Presentazione standard di PowerPoint</vt:lpstr>
      <vt:lpstr>- McGillion MH, Parlow J, Borges FK, Marcucci M, Jacka M, Adili A, Lalu MM, Ouellette C, Bird M, Ofori S, Roshanov PS, Patel A, Yang H, O'Leary S, Tandon V, Hamilton GM, Mrkobrada M, Conen D, Harvey V, Lounsbury J, Mian R, Bangdiwala SI, Arellano R, Scott T, Guyatt GH, Gao P, Graham M, Nenshi R, Forster AJ, Nagappa M, Levesque K, Marosi K, Chaudhry S, Haider S, Deuchar L, LeBlanc B, McCartney CJL, Schemitsch EH, Vincent J, Pettit SM, DuMerton D, Paulin AD, Simunovic M, Williams DC, Halman S, Harlock J, Meyer RM, Taylor DA, Shanthanna H, Schlachta CM, Parry N, Pichora DR, Yousuf H, Peter E, Lamy A, Petch J, Moloo H, Sehmbi H, Waggott M, Shelley J, Belley-Cote EP, Devereaux PJ; PVC-RAM-1 Investigators. Post-discharge after surgery Virtual Care with Remote Automated Monitoring-1 (PVC-RAM-1) technology versus standard care: randomised controlled trial. BMJ. 2021 Sep 30;374:n2209. doi: 10.1136/bmj.n2209. PMID: 34593374; PMCID: PMC8477638.l,l,l,l,l,l,l,l,l,l,l,l,hhhhhhhhhhhhhhhhhhhhhhhl,l,l,l,l,l,l,l,l,l  - Farinella E, Koliakos N, Papakonstantinou D, Breuer N, Pau L, Poras M, Maréchal MT, Briganti G. The Utilisation of Digital Applications for Measuring Patient Outcomes Following Bariatric Surgery: a Systematic Review and Meta-analysis of Comparative Studies. Obes Surg. 2024 Feb;34(2):635-642. doi: 10.1007/s11695-023-07000-8. Epub 2024 Jan 6. PMID: 38183593.jhbjhbjhbhbjkkkkkkkkhjjkjkjkjkjkjkjkjkjkjkjkjkjkjkjkjkjkjkjkjkjkjkkj  - Lee S, Lim JJ, Kourounis G, Cheong J, Courtney M. Remote Patient Monitoring Following Same-Day Discharge Bariatric Surgery: A Systematic Review and Meta-analysis. Obes Surg. 2025 Apr;35(4):1357-1376. doi: 10.1007/s11695-025-07756-1. Epub 2025 Feb 26. PMID: 40000568.jhjhjhjhjhbbbbbbbbbbbbbbbbbjhjhjhjhjhjhjhjhjhjhjhjhjhjhjhjhjhjhjhjhjhjhjhj  - Carandina S, Zulian V, Ferro S, Avallone S, Iannelli A. The impact of connected devices on postoperative readmission rates after sleeve gastrectomy: a randomized controlled trial. Int J Surg. 2026 Feb 18. doi: 10.1097/JS9.0000000000004962. Epub ahead of print. PMID: 41706613.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Chiara De Lucia</dc:creator>
  <cp:lastModifiedBy>Chiara De Lucia</cp:lastModifiedBy>
  <cp:revision>15</cp:revision>
  <dcterms:created xsi:type="dcterms:W3CDTF">2026-09-05T15:57:58Z</dcterms:created>
  <dcterms:modified xsi:type="dcterms:W3CDTF">2026-09-16T16:34:39Z</dcterms:modified>
</cp:coreProperties>
</file>